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28"/>
  </p:handoutMasterIdLst>
  <p:sldIdLst>
    <p:sldId id="257" r:id="rId2"/>
    <p:sldId id="298" r:id="rId3"/>
    <p:sldId id="282" r:id="rId4"/>
    <p:sldId id="260" r:id="rId5"/>
    <p:sldId id="283" r:id="rId6"/>
    <p:sldId id="300" r:id="rId7"/>
    <p:sldId id="299" r:id="rId8"/>
    <p:sldId id="284" r:id="rId9"/>
    <p:sldId id="285" r:id="rId10"/>
    <p:sldId id="286" r:id="rId11"/>
    <p:sldId id="288" r:id="rId12"/>
    <p:sldId id="301" r:id="rId13"/>
    <p:sldId id="290" r:id="rId14"/>
    <p:sldId id="287" r:id="rId15"/>
    <p:sldId id="302" r:id="rId16"/>
    <p:sldId id="303" r:id="rId17"/>
    <p:sldId id="271" r:id="rId18"/>
    <p:sldId id="291" r:id="rId19"/>
    <p:sldId id="289" r:id="rId20"/>
    <p:sldId id="292" r:id="rId21"/>
    <p:sldId id="293" r:id="rId22"/>
    <p:sldId id="296" r:id="rId23"/>
    <p:sldId id="297" r:id="rId24"/>
    <p:sldId id="294" r:id="rId25"/>
    <p:sldId id="295" r:id="rId26"/>
    <p:sldId id="304" r:id="rId27"/>
  </p:sldIdLst>
  <p:sldSz cx="9144000" cy="6858000" type="screen4x3"/>
  <p:notesSz cx="6858000" cy="99456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11" autoAdjust="0"/>
    <p:restoredTop sz="92116" autoAdjust="0"/>
  </p:normalViewPr>
  <p:slideViewPr>
    <p:cSldViewPr snapToGrid="0">
      <p:cViewPr varScale="1">
        <p:scale>
          <a:sx n="83" d="100"/>
          <a:sy n="83" d="100"/>
        </p:scale>
        <p:origin x="1416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68248CF-2194-49FF-9AE7-D77B5AE3A0E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s-I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6B657B-D24C-4801-B16B-BB859EB30EF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B08986-2D36-40D4-85ED-06AA1EDA6559}" type="datetimeFigureOut">
              <a:rPr lang="is-IS" smtClean="0"/>
              <a:t>22.3.2018</a:t>
            </a:fld>
            <a:endParaRPr lang="is-I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6E479C-6344-4197-B113-2FB3C63BDD5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s-I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AC5CC5-AD61-40A2-960E-BEDFF6906DA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00322D-667F-4A56-B758-6F2980B86120}" type="slidenum">
              <a:rPr lang="is-IS" smtClean="0"/>
              <a:t>‹#›</a:t>
            </a:fld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11412522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is-I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is-I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8733F-36C0-5F49-8F22-ED5B9AC64585}" type="datetimeFigureOut">
              <a:rPr lang="fr-FR" smtClean="0"/>
              <a:t>22/03/2018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422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s-IS"/>
              <a:t>Click to edit Master text styles</a:t>
            </a:r>
          </a:p>
          <a:p>
            <a:pPr lvl="1"/>
            <a:r>
              <a:rPr lang="is-IS"/>
              <a:t>Second level</a:t>
            </a:r>
          </a:p>
          <a:p>
            <a:pPr lvl="2"/>
            <a:r>
              <a:rPr lang="is-IS"/>
              <a:t>Third level</a:t>
            </a:r>
          </a:p>
          <a:p>
            <a:pPr lvl="3"/>
            <a:r>
              <a:rPr lang="is-IS"/>
              <a:t>Fourth level</a:t>
            </a:r>
          </a:p>
          <a:p>
            <a:pPr lvl="4"/>
            <a:r>
              <a:rPr lang="is-I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8733F-36C0-5F49-8F22-ED5B9AC64585}" type="datetimeFigureOut">
              <a:rPr lang="fr-FR" smtClean="0"/>
              <a:t>22/03/2018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6EB7E-8623-C947-AE31-3261A44BF92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5627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is-I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is-IS"/>
              <a:t>Click to edit Master text styles</a:t>
            </a:r>
          </a:p>
          <a:p>
            <a:pPr lvl="1"/>
            <a:r>
              <a:rPr lang="is-IS"/>
              <a:t>Second level</a:t>
            </a:r>
          </a:p>
          <a:p>
            <a:pPr lvl="2"/>
            <a:r>
              <a:rPr lang="is-IS"/>
              <a:t>Third level</a:t>
            </a:r>
          </a:p>
          <a:p>
            <a:pPr lvl="3"/>
            <a:r>
              <a:rPr lang="is-IS"/>
              <a:t>Fourth level</a:t>
            </a:r>
          </a:p>
          <a:p>
            <a:pPr lvl="4"/>
            <a:r>
              <a:rPr lang="is-I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8733F-36C0-5F49-8F22-ED5B9AC64585}" type="datetimeFigureOut">
              <a:rPr lang="fr-FR" smtClean="0"/>
              <a:t>22/03/2018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6EB7E-8623-C947-AE31-3261A44BF92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1510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is-IS" dirty="0" err="1"/>
              <a:t>Click</a:t>
            </a:r>
            <a:r>
              <a:rPr lang="is-IS" dirty="0"/>
              <a:t> </a:t>
            </a:r>
            <a:r>
              <a:rPr lang="is-IS" dirty="0" err="1"/>
              <a:t>to</a:t>
            </a:r>
            <a:r>
              <a:rPr lang="is-IS" dirty="0"/>
              <a:t> </a:t>
            </a:r>
            <a:r>
              <a:rPr lang="is-IS" dirty="0" err="1"/>
              <a:t>edit</a:t>
            </a:r>
            <a:r>
              <a:rPr lang="is-IS" dirty="0"/>
              <a:t> Master </a:t>
            </a:r>
            <a:r>
              <a:rPr lang="is-IS" dirty="0" err="1"/>
              <a:t>title</a:t>
            </a:r>
            <a:r>
              <a:rPr lang="is-IS" dirty="0"/>
              <a:t> </a:t>
            </a:r>
            <a:r>
              <a:rPr lang="is-IS" dirty="0" err="1"/>
              <a:t>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is-IS" dirty="0" err="1"/>
              <a:t>Click</a:t>
            </a:r>
            <a:r>
              <a:rPr lang="is-IS" dirty="0"/>
              <a:t> </a:t>
            </a:r>
            <a:r>
              <a:rPr lang="is-IS" dirty="0" err="1"/>
              <a:t>to</a:t>
            </a:r>
            <a:r>
              <a:rPr lang="is-IS" dirty="0"/>
              <a:t> </a:t>
            </a:r>
            <a:r>
              <a:rPr lang="is-IS" dirty="0" err="1"/>
              <a:t>edit</a:t>
            </a:r>
            <a:r>
              <a:rPr lang="is-IS" dirty="0"/>
              <a:t> Master text </a:t>
            </a:r>
            <a:r>
              <a:rPr lang="is-IS" dirty="0" err="1"/>
              <a:t>styles</a:t>
            </a:r>
            <a:endParaRPr lang="is-IS" dirty="0"/>
          </a:p>
          <a:p>
            <a:pPr lvl="1"/>
            <a:r>
              <a:rPr lang="is-IS" dirty="0" err="1"/>
              <a:t>Second</a:t>
            </a:r>
            <a:r>
              <a:rPr lang="is-IS" dirty="0"/>
              <a:t> </a:t>
            </a:r>
            <a:r>
              <a:rPr lang="is-IS" dirty="0" err="1"/>
              <a:t>level</a:t>
            </a:r>
            <a:endParaRPr lang="is-IS" dirty="0"/>
          </a:p>
          <a:p>
            <a:pPr lvl="2"/>
            <a:r>
              <a:rPr lang="is-IS" dirty="0"/>
              <a:t>Third </a:t>
            </a:r>
            <a:r>
              <a:rPr lang="is-IS" dirty="0" err="1"/>
              <a:t>level</a:t>
            </a:r>
            <a:endParaRPr lang="is-IS" dirty="0"/>
          </a:p>
          <a:p>
            <a:pPr lvl="3"/>
            <a:r>
              <a:rPr lang="is-IS" dirty="0" err="1"/>
              <a:t>Fourth</a:t>
            </a:r>
            <a:r>
              <a:rPr lang="is-IS" dirty="0"/>
              <a:t> </a:t>
            </a:r>
            <a:r>
              <a:rPr lang="is-IS" dirty="0" err="1"/>
              <a:t>level</a:t>
            </a:r>
            <a:endParaRPr lang="is-IS" dirty="0"/>
          </a:p>
          <a:p>
            <a:pPr lvl="4"/>
            <a:r>
              <a:rPr lang="is-IS" dirty="0"/>
              <a:t>Fifth </a:t>
            </a:r>
            <a:r>
              <a:rPr lang="is-IS" dirty="0" err="1"/>
              <a:t>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3/22/2018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50763-E5C2-5A4C-ADD3-A2DED6ADBEC7}" type="slidenum">
              <a:rPr lang="fr-FR" smtClean="0"/>
              <a:pPr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744003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s-IS" dirty="0" err="1"/>
              <a:t>Click</a:t>
            </a:r>
            <a:r>
              <a:rPr lang="is-IS" dirty="0"/>
              <a:t> </a:t>
            </a:r>
            <a:r>
              <a:rPr lang="is-IS" dirty="0" err="1"/>
              <a:t>to</a:t>
            </a:r>
            <a:r>
              <a:rPr lang="is-IS" dirty="0"/>
              <a:t> </a:t>
            </a:r>
            <a:r>
              <a:rPr lang="is-IS" dirty="0" err="1"/>
              <a:t>edit</a:t>
            </a:r>
            <a:r>
              <a:rPr lang="is-IS" dirty="0"/>
              <a:t> Master </a:t>
            </a:r>
            <a:r>
              <a:rPr lang="is-IS" dirty="0" err="1"/>
              <a:t>title</a:t>
            </a:r>
            <a:r>
              <a:rPr lang="is-IS" dirty="0"/>
              <a:t> </a:t>
            </a:r>
            <a:r>
              <a:rPr lang="is-IS" dirty="0" err="1"/>
              <a:t>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is-I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8733F-36C0-5F49-8F22-ED5B9AC64585}" type="datetimeFigureOut">
              <a:rPr lang="fr-FR" smtClean="0"/>
              <a:t>22/03/2018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6EB7E-8623-C947-AE31-3261A44BF92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663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s-IS"/>
              <a:t>Click to edit Master text styles</a:t>
            </a:r>
          </a:p>
          <a:p>
            <a:pPr lvl="1"/>
            <a:r>
              <a:rPr lang="is-IS"/>
              <a:t>Second level</a:t>
            </a:r>
          </a:p>
          <a:p>
            <a:pPr lvl="2"/>
            <a:r>
              <a:rPr lang="is-IS"/>
              <a:t>Third level</a:t>
            </a:r>
          </a:p>
          <a:p>
            <a:pPr lvl="3"/>
            <a:r>
              <a:rPr lang="is-IS"/>
              <a:t>Fourth level</a:t>
            </a:r>
          </a:p>
          <a:p>
            <a:pPr lvl="4"/>
            <a:r>
              <a:rPr lang="is-I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s-IS"/>
              <a:t>Click to edit Master text styles</a:t>
            </a:r>
          </a:p>
          <a:p>
            <a:pPr lvl="1"/>
            <a:r>
              <a:rPr lang="is-IS"/>
              <a:t>Second level</a:t>
            </a:r>
          </a:p>
          <a:p>
            <a:pPr lvl="2"/>
            <a:r>
              <a:rPr lang="is-IS"/>
              <a:t>Third level</a:t>
            </a:r>
          </a:p>
          <a:p>
            <a:pPr lvl="3"/>
            <a:r>
              <a:rPr lang="is-IS"/>
              <a:t>Fourth level</a:t>
            </a:r>
          </a:p>
          <a:p>
            <a:pPr lvl="4"/>
            <a:r>
              <a:rPr lang="is-I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8733F-36C0-5F49-8F22-ED5B9AC64585}" type="datetimeFigureOut">
              <a:rPr lang="fr-FR" smtClean="0"/>
              <a:t>22/03/2018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6EB7E-8623-C947-AE31-3261A44BF922}" type="slidenum">
              <a:rPr lang="fr-FR" smtClean="0"/>
              <a:t>‹#›</a:t>
            </a:fld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529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s-I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is-I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s-IS"/>
              <a:t>Click to edit Master text styles</a:t>
            </a:r>
          </a:p>
          <a:p>
            <a:pPr lvl="1"/>
            <a:r>
              <a:rPr lang="is-IS"/>
              <a:t>Second level</a:t>
            </a:r>
          </a:p>
          <a:p>
            <a:pPr lvl="2"/>
            <a:r>
              <a:rPr lang="is-IS"/>
              <a:t>Third level</a:t>
            </a:r>
          </a:p>
          <a:p>
            <a:pPr lvl="3"/>
            <a:r>
              <a:rPr lang="is-IS"/>
              <a:t>Fourth level</a:t>
            </a:r>
          </a:p>
          <a:p>
            <a:pPr lvl="4"/>
            <a:r>
              <a:rPr lang="is-I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is-I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s-IS"/>
              <a:t>Click to edit Master text styles</a:t>
            </a:r>
          </a:p>
          <a:p>
            <a:pPr lvl="1"/>
            <a:r>
              <a:rPr lang="is-IS"/>
              <a:t>Second level</a:t>
            </a:r>
          </a:p>
          <a:p>
            <a:pPr lvl="2"/>
            <a:r>
              <a:rPr lang="is-IS"/>
              <a:t>Third level</a:t>
            </a:r>
          </a:p>
          <a:p>
            <a:pPr lvl="3"/>
            <a:r>
              <a:rPr lang="is-IS"/>
              <a:t>Fourth level</a:t>
            </a:r>
          </a:p>
          <a:p>
            <a:pPr lvl="4"/>
            <a:r>
              <a:rPr lang="is-I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8733F-36C0-5F49-8F22-ED5B9AC64585}" type="datetimeFigureOut">
              <a:rPr lang="fr-FR" smtClean="0"/>
              <a:t>22/03/2018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6EB7E-8623-C947-AE31-3261A44BF92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7640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8733F-36C0-5F49-8F22-ED5B9AC64585}" type="datetimeFigureOut">
              <a:rPr lang="fr-FR" smtClean="0"/>
              <a:t>22/03/2018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6EB7E-8623-C947-AE31-3261A44BF92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3230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8733F-36C0-5F49-8F22-ED5B9AC64585}" type="datetimeFigureOut">
              <a:rPr lang="fr-FR" smtClean="0"/>
              <a:t>22/03/2018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6EB7E-8623-C947-AE31-3261A44BF92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0639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s-I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s-IS"/>
              <a:t>Click to edit Master text styles</a:t>
            </a:r>
          </a:p>
          <a:p>
            <a:pPr lvl="1"/>
            <a:r>
              <a:rPr lang="is-IS"/>
              <a:t>Second level</a:t>
            </a:r>
          </a:p>
          <a:p>
            <a:pPr lvl="2"/>
            <a:r>
              <a:rPr lang="is-IS"/>
              <a:t>Third level</a:t>
            </a:r>
          </a:p>
          <a:p>
            <a:pPr lvl="3"/>
            <a:r>
              <a:rPr lang="is-IS"/>
              <a:t>Fourth level</a:t>
            </a:r>
          </a:p>
          <a:p>
            <a:pPr lvl="4"/>
            <a:r>
              <a:rPr lang="is-I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is-I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8733F-36C0-5F49-8F22-ED5B9AC64585}" type="datetimeFigureOut">
              <a:rPr lang="fr-FR" smtClean="0"/>
              <a:t>22/03/2018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226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is-IS"/>
              <a:t>Drag picture to placeholder or click icon to add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is-I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s-I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8733F-36C0-5F49-8F22-ED5B9AC64585}" type="datetimeFigureOut">
              <a:rPr lang="fr-FR" smtClean="0"/>
              <a:t>22/03/2018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6EB7E-8623-C947-AE31-3261A44BF92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8413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525921"/>
            <a:ext cx="3574257" cy="133208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2" y="5525872"/>
            <a:ext cx="9146380" cy="1331594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is-IS" dirty="0" err="1"/>
              <a:t>Click</a:t>
            </a:r>
            <a:r>
              <a:rPr lang="is-IS" dirty="0"/>
              <a:t> </a:t>
            </a:r>
            <a:r>
              <a:rPr lang="is-IS" dirty="0" err="1"/>
              <a:t>to</a:t>
            </a:r>
            <a:r>
              <a:rPr lang="is-IS" dirty="0"/>
              <a:t> </a:t>
            </a:r>
            <a:r>
              <a:rPr lang="is-IS" dirty="0" err="1"/>
              <a:t>edit</a:t>
            </a:r>
            <a:r>
              <a:rPr lang="is-IS" dirty="0"/>
              <a:t> Master </a:t>
            </a:r>
            <a:r>
              <a:rPr lang="is-IS" dirty="0" err="1"/>
              <a:t>title</a:t>
            </a:r>
            <a:r>
              <a:rPr lang="is-IS" dirty="0"/>
              <a:t> </a:t>
            </a:r>
            <a:r>
              <a:rPr lang="is-IS" dirty="0" err="1"/>
              <a:t>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s-IS" dirty="0" err="1"/>
              <a:t>Click</a:t>
            </a:r>
            <a:r>
              <a:rPr lang="is-IS" dirty="0"/>
              <a:t> </a:t>
            </a:r>
            <a:r>
              <a:rPr lang="is-IS" dirty="0" err="1"/>
              <a:t>to</a:t>
            </a:r>
            <a:r>
              <a:rPr lang="is-IS" dirty="0"/>
              <a:t> </a:t>
            </a:r>
            <a:r>
              <a:rPr lang="is-IS" dirty="0" err="1"/>
              <a:t>edit</a:t>
            </a:r>
            <a:r>
              <a:rPr lang="is-IS" dirty="0"/>
              <a:t> Master text </a:t>
            </a:r>
            <a:r>
              <a:rPr lang="is-IS" dirty="0" err="1"/>
              <a:t>styles</a:t>
            </a:r>
            <a:endParaRPr lang="is-IS" dirty="0"/>
          </a:p>
          <a:p>
            <a:pPr lvl="1"/>
            <a:r>
              <a:rPr lang="is-IS" dirty="0" err="1"/>
              <a:t>Second</a:t>
            </a:r>
            <a:r>
              <a:rPr lang="is-IS" dirty="0"/>
              <a:t> </a:t>
            </a:r>
            <a:r>
              <a:rPr lang="is-IS" dirty="0" err="1"/>
              <a:t>level</a:t>
            </a:r>
            <a:endParaRPr lang="is-IS" dirty="0"/>
          </a:p>
          <a:p>
            <a:pPr lvl="2"/>
            <a:r>
              <a:rPr lang="is-IS" dirty="0"/>
              <a:t>Third </a:t>
            </a:r>
            <a:r>
              <a:rPr lang="is-IS" dirty="0" err="1"/>
              <a:t>level</a:t>
            </a:r>
            <a:endParaRPr lang="is-IS" dirty="0"/>
          </a:p>
          <a:p>
            <a:pPr lvl="3"/>
            <a:r>
              <a:rPr lang="is-IS" dirty="0" err="1"/>
              <a:t>Fourth</a:t>
            </a:r>
            <a:r>
              <a:rPr lang="is-IS" dirty="0"/>
              <a:t> </a:t>
            </a:r>
            <a:r>
              <a:rPr lang="is-IS" dirty="0" err="1"/>
              <a:t>level</a:t>
            </a:r>
            <a:endParaRPr lang="is-IS" dirty="0"/>
          </a:p>
          <a:p>
            <a:pPr lvl="4"/>
            <a:r>
              <a:rPr lang="is-IS" dirty="0"/>
              <a:t>Fifth </a:t>
            </a:r>
            <a:r>
              <a:rPr lang="is-IS" dirty="0" err="1"/>
              <a:t>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62B1B13E-D5AF-485E-81A1-82A140076526}" type="datetime4">
              <a:rPr lang="en-US" smtClean="0"/>
              <a:pPr/>
              <a:t>March 22, 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34217" y="4941144"/>
            <a:ext cx="2438400" cy="342900"/>
          </a:xfrm>
          <a:prstGeom prst="rect">
            <a:avLst/>
          </a:prstGeom>
        </p:spPr>
      </p:pic>
      <p:sp>
        <p:nvSpPr>
          <p:cNvPr id="14" name="Freeform 13"/>
          <p:cNvSpPr/>
          <p:nvPr/>
        </p:nvSpPr>
        <p:spPr>
          <a:xfrm>
            <a:off x="-2381" y="5430950"/>
            <a:ext cx="9146382" cy="94922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190182" y="4433947"/>
            <a:ext cx="2477397" cy="1994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915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b="0" i="0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26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2200" kern="1200">
          <a:solidFill>
            <a:schemeClr val="tx2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2200" kern="1200">
          <a:solidFill>
            <a:schemeClr val="tx2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2200" kern="1200">
          <a:solidFill>
            <a:schemeClr val="tx2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59D776-4AFE-4210-83C0-BFCE89322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</p:spPr>
        <p:txBody>
          <a:bodyPr/>
          <a:lstStyle/>
          <a:p>
            <a:pPr algn="ctr"/>
            <a:br>
              <a:rPr lang="is-IS" dirty="0"/>
            </a:br>
            <a:r>
              <a:rPr lang="is-IS" dirty="0"/>
              <a:t>Heilsuveran og 1700 síminn – sjónarhóll heilbrigðisstofnunar</a:t>
            </a:r>
            <a:br>
              <a:rPr lang="is-IS" dirty="0"/>
            </a:br>
            <a:r>
              <a:rPr lang="is-IS" sz="1600" dirty="0"/>
              <a:t>vorfundur landssambands heilbrigðisstofnana</a:t>
            </a:r>
            <a:br>
              <a:rPr lang="is-IS" sz="1600" dirty="0"/>
            </a:br>
            <a:r>
              <a:rPr lang="is-IS" sz="1600" dirty="0"/>
              <a:t>hótel valaskjálf 22. og 23. mars 2018</a:t>
            </a:r>
            <a:br>
              <a:rPr lang="is-IS" sz="1600" dirty="0"/>
            </a:br>
            <a:r>
              <a:rPr lang="is-IS" sz="1200" dirty="0"/>
              <a:t>Örn ragnarsson framkvæmdastjóri lækninga HSN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D1322A-829E-416D-A232-E43E1414C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650763-E5C2-5A4C-ADD3-A2DED6ADBEC7}" type="slidenum">
              <a:rPr kumimoji="0" lang="fr-FR" sz="165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ヒラギノ角ゴ Pro W3" pitchFamily="122" charset="-128"/>
                <a:cs typeface="+mn-cs"/>
              </a:rPr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65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ヒラギノ角ゴ Pro W3" pitchFamily="122" charset="-128"/>
              <a:cs typeface="+mn-cs"/>
            </a:endParaRPr>
          </a:p>
        </p:txBody>
      </p:sp>
      <p:pic>
        <p:nvPicPr>
          <p:cNvPr id="5" name="Content Placeholder 4" descr="tttt">
            <a:extLst>
              <a:ext uri="{FF2B5EF4-FFF2-40B4-BE49-F238E27FC236}">
                <a16:creationId xmlns:a16="http://schemas.microsoft.com/office/drawing/2014/main" id="{03FEA0DB-EA4E-4800-843E-06D3F8A86E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3053" y="1721576"/>
            <a:ext cx="7240753" cy="3579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7006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87FC6-624A-4718-A285-2DFF2B6C7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s-IS" dirty="0"/>
              <a:t>Heilsuvera.is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0E9B7C-110D-46A4-85BE-2F388BAB40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is-IS" sz="1600" dirty="0"/>
              <a:t>Einstaklingur getur sent fyrirspurnir úr Veru gegnum tölvupóst í Sögu til heilbrigðisstarfsmanns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/>
              <a:t>Beðið um lyfjaendurnýjun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/>
              <a:t>Bókað tíma hjá lækni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/>
              <a:t>Læknir getur sent skilaboð til einstaklings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/>
              <a:t>Samskiptin verða sjálfkrafa hluti af sjúkraskrá, birtast í Sögunni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/>
              <a:t>Hægt að skrá ákveðnar upplýsingar um sig í Veruna (blóðþrýsting, hæð og þyngd, líkamshiti, blóðsykur). Þarf enn sem komið er að sýna í síma eða tölvu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/>
              <a:t>Hægt að sjá sjúkraskrárgögn úr Sögu (lyfseðla, bólusetningar) í Verunni</a:t>
            </a:r>
          </a:p>
          <a:p>
            <a:endParaRPr lang="is-I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6AA6B7-D912-4B53-B9D5-2EEE99555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650763-E5C2-5A4C-ADD3-A2DED6ADBEC7}" type="slidenum">
              <a:rPr kumimoji="0" lang="fr-FR" sz="16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r-FR" sz="16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18773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87FC6-624A-4718-A285-2DFF2B6C7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s-IS" dirty="0"/>
              <a:t>Heilsuvera - fyrirspurnir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52ED105-80B6-4B24-9728-EAEA14DFE6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65404" y="1100138"/>
            <a:ext cx="4835417" cy="3579812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6AA6B7-D912-4B53-B9D5-2EEE99555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650763-E5C2-5A4C-ADD3-A2DED6ADBEC7}" type="slidenum">
              <a:rPr kumimoji="0" lang="fr-FR" sz="16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fr-FR" sz="16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04801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DC4377-7DC8-4A56-8F47-01C87CB71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s-IS" dirty="0">
                <a:solidFill>
                  <a:srgbClr val="1F497D"/>
                </a:solidFill>
              </a:rPr>
              <a:t>Heilsuvera - lyfjaendurnýjanir</a:t>
            </a:r>
            <a:endParaRPr lang="is-I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282927-7C9E-469A-9882-2FD0E845A8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Í Veru eru upplýsingar um lyf sem einstaklingur hefur fengið afgreidd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Skjólstæðingur getur endurnýjað „virk“ lyf gegnum Veru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Skráður heimilislæknir: beiðnir um lyfjaendurnýjun sjást í Sögunni hjá viðkomandi lækni, RX flipi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Ekki skráður heimilislæknir: hjúkrunarfræðingur eða læknaritari áframsendir beiðnina til viðkomandi læknis og birtist hún á sama hátt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Samskipti eru skráð sjálfkrafa í Söguna og skjólstæðingur fær skilaboð í Veruna um lyfseðil eða höfnun</a:t>
            </a:r>
          </a:p>
          <a:p>
            <a:endParaRPr lang="is-I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0A462F-8F16-4945-B2F1-3A3D723EC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50763-E5C2-5A4C-ADD3-A2DED6ADBEC7}" type="slidenum">
              <a:rPr lang="fr-FR" smtClean="0"/>
              <a:pPr/>
              <a:t>12</a:t>
            </a:fld>
            <a:endParaRPr lang="fr-F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B69281-3E21-4C01-B437-806A9D2F21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462" y="3713445"/>
            <a:ext cx="8567936" cy="642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1713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A5568-4CDE-480C-AE5F-AF5A60B3A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s-IS" dirty="0">
                <a:solidFill>
                  <a:srgbClr val="1F497D"/>
                </a:solidFill>
              </a:rPr>
              <a:t>Heilsuvera - lyfjaendurnýjanir</a:t>
            </a:r>
            <a:endParaRPr lang="is-I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CD6F752-AFF2-415F-8587-AADB69214C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3111" y="1100138"/>
            <a:ext cx="7380002" cy="3579812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6B2AF8-DEDD-4D93-93C4-76492DFBF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50763-E5C2-5A4C-ADD3-A2DED6ADBEC7}" type="slidenum">
              <a:rPr lang="fr-FR" smtClean="0"/>
              <a:pPr/>
              <a:t>13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547963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87FC6-624A-4718-A285-2DFF2B6C7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s-IS" dirty="0"/>
              <a:t>Heilsuvera - Tímapantanir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BA5660C-840F-4EF8-8B97-0D418D359E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01779" y="1100138"/>
            <a:ext cx="4762667" cy="3579812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6AA6B7-D912-4B53-B9D5-2EEE99555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650763-E5C2-5A4C-ADD3-A2DED6ADBEC7}" type="slidenum">
              <a:rPr kumimoji="0" lang="fr-FR" sz="16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fr-FR" sz="16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35667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08001-23EF-4B99-AC5A-1F9C57367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s-IS" dirty="0">
                <a:solidFill>
                  <a:srgbClr val="1F497D"/>
                </a:solidFill>
              </a:rPr>
              <a:t>hefja samskipti við skjólstæðing</a:t>
            </a:r>
            <a:endParaRPr lang="is-I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C4BE89-E8D8-49E7-8189-FF80C226FF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Heilbrigðisstarfsmaður getur gegnum Sögu hafið samskipti, sent skilaboð til skjólstæðings með því að smella á umslagstákn</a:t>
            </a:r>
          </a:p>
          <a:p>
            <a:pPr lvl="0">
              <a:buFont typeface="Arial" panose="020B0604020202020204" pitchFamily="34" charset="0"/>
              <a:buChar char="•"/>
            </a:pPr>
            <a:endParaRPr lang="is-IS" sz="1600" dirty="0">
              <a:solidFill>
                <a:srgbClr val="1F497D"/>
              </a:solidFill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Skilaboð, SMS, um að viðkomandi eigi skilaboð í Veru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Samskiptin verða sjálfkrafa hluti af sjúkraskrá, birtast í Sögunni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E43823-20F2-49D4-9064-8AF7C0EE0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50763-E5C2-5A4C-ADD3-A2DED6ADBEC7}" type="slidenum">
              <a:rPr lang="fr-FR" smtClean="0"/>
              <a:pPr/>
              <a:t>15</a:t>
            </a:fld>
            <a:endParaRPr lang="fr-F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5D1D37-A4C4-436F-B730-80E5457551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1356" y="1464401"/>
            <a:ext cx="3468925" cy="5486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42E3EE7-C8F9-4193-969B-47743D764DA0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483768" y="2648655"/>
            <a:ext cx="3588184" cy="2220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9847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3F80C-7783-41E8-B945-3EA6CA659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s-IS" dirty="0"/>
              <a:t>Heilsuvera.is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6560B-031D-4ED1-B8A5-1447326135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 typeface="Arial" panose="020B0604020202020204" pitchFamily="34" charset="0"/>
              <a:buChar char="•"/>
            </a:pPr>
            <a:endParaRPr lang="is-IS" sz="1600" dirty="0">
              <a:solidFill>
                <a:srgbClr val="1F497D"/>
              </a:solidFill>
            </a:endParaRPr>
          </a:p>
          <a:p>
            <a:pPr lvl="0">
              <a:buFont typeface="Arial" panose="020B0604020202020204" pitchFamily="34" charset="0"/>
              <a:buChar char="•"/>
            </a:pPr>
            <a:endParaRPr lang="is-IS" sz="1600" dirty="0">
              <a:solidFill>
                <a:srgbClr val="1F497D"/>
              </a:solidFill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6 meginstarfsstöðvar HSN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Allar hafa tekið upp tímbókanir, lyfjaendurnýjanir og virkjað möguleika að heilbrigðisstarfsmaður sendi skilaboð.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4 virkjað fyrirspurnir frá skjólstæðingum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Mismikil notkun </a:t>
            </a:r>
          </a:p>
          <a:p>
            <a:endParaRPr lang="is-I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703CE6-96BC-4ED6-BACB-7AB37091E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50763-E5C2-5A4C-ADD3-A2DED6ADBEC7}" type="slidenum">
              <a:rPr lang="fr-FR" smtClean="0"/>
              <a:pPr/>
              <a:t>16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86120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0D054-3074-4C6C-A2A7-AA00BC1A6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189" y="332656"/>
            <a:ext cx="7520940" cy="864096"/>
          </a:xfrm>
        </p:spPr>
        <p:txBody>
          <a:bodyPr/>
          <a:lstStyle/>
          <a:p>
            <a:pPr algn="ctr"/>
            <a:r>
              <a:rPr lang="is-IS" dirty="0">
                <a:solidFill>
                  <a:srgbClr val="1F497D"/>
                </a:solidFill>
              </a:rPr>
              <a:t>Verusamskipti á HSN</a:t>
            </a:r>
            <a:br>
              <a:rPr lang="en-GB" sz="2000" dirty="0">
                <a:solidFill>
                  <a:srgbClr val="002060"/>
                </a:solidFill>
              </a:rPr>
            </a:br>
            <a:endParaRPr lang="en-GB" sz="2000" dirty="0">
              <a:solidFill>
                <a:srgbClr val="002060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7D094A0-ED5B-4ECB-85EA-160056807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6EB7E-8623-C947-AE31-3261A44BF922}" type="slidenum">
              <a:rPr lang="fr-FR" smtClean="0"/>
              <a:t>17</a:t>
            </a:fld>
            <a:endParaRPr lang="fr-FR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6D862F9-6299-4919-A6C6-ABB530EADF3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187624" y="1196752"/>
          <a:ext cx="6552728" cy="2767162"/>
        </p:xfrm>
        <a:graphic>
          <a:graphicData uri="http://schemas.openxmlformats.org/drawingml/2006/table">
            <a:tbl>
              <a:tblPr/>
              <a:tblGrid>
                <a:gridCol w="2651044">
                  <a:extLst>
                    <a:ext uri="{9D8B030D-6E8A-4147-A177-3AD203B41FA5}">
                      <a16:colId xmlns:a16="http://schemas.microsoft.com/office/drawing/2014/main" val="3731142615"/>
                    </a:ext>
                  </a:extLst>
                </a:gridCol>
                <a:gridCol w="1950842">
                  <a:extLst>
                    <a:ext uri="{9D8B030D-6E8A-4147-A177-3AD203B41FA5}">
                      <a16:colId xmlns:a16="http://schemas.microsoft.com/office/drawing/2014/main" val="3218077116"/>
                    </a:ext>
                  </a:extLst>
                </a:gridCol>
                <a:gridCol w="1950842">
                  <a:extLst>
                    <a:ext uri="{9D8B030D-6E8A-4147-A177-3AD203B41FA5}">
                      <a16:colId xmlns:a16="http://schemas.microsoft.com/office/drawing/2014/main" val="557989233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l" fontAlgn="b"/>
                      <a:endParaRPr lang="is-I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0481401"/>
                  </a:ext>
                </a:extLst>
              </a:tr>
              <a:tr h="401187">
                <a:tc>
                  <a:txBody>
                    <a:bodyPr/>
                    <a:lstStyle/>
                    <a:p>
                      <a:pPr algn="l" fontAlgn="b"/>
                      <a:r>
                        <a:rPr lang="is-I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Akureyri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10.118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4.018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7364823"/>
                  </a:ext>
                </a:extLst>
              </a:tr>
              <a:tr h="401187">
                <a:tc>
                  <a:txBody>
                    <a:bodyPr/>
                    <a:lstStyle/>
                    <a:p>
                      <a:pPr algn="l" fontAlgn="b"/>
                      <a:r>
                        <a:rPr lang="is-I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Blönduós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310232"/>
                  </a:ext>
                </a:extLst>
              </a:tr>
              <a:tr h="401187">
                <a:tc>
                  <a:txBody>
                    <a:bodyPr/>
                    <a:lstStyle/>
                    <a:p>
                      <a:pPr algn="l" fontAlgn="b"/>
                      <a:r>
                        <a:rPr lang="is-I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Dalvík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4079453"/>
                  </a:ext>
                </a:extLst>
              </a:tr>
              <a:tr h="401187">
                <a:tc>
                  <a:txBody>
                    <a:bodyPr/>
                    <a:lstStyle/>
                    <a:p>
                      <a:pPr algn="l" fontAlgn="b"/>
                      <a:r>
                        <a:rPr lang="is-I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Fjallabyggð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6642291"/>
                  </a:ext>
                </a:extLst>
              </a:tr>
              <a:tr h="401187">
                <a:tc>
                  <a:txBody>
                    <a:bodyPr/>
                    <a:lstStyle/>
                    <a:p>
                      <a:pPr algn="l" fontAlgn="b"/>
                      <a:r>
                        <a:rPr lang="is-I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Húsavík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5048457"/>
                  </a:ext>
                </a:extLst>
              </a:tr>
              <a:tr h="401187">
                <a:tc>
                  <a:txBody>
                    <a:bodyPr/>
                    <a:lstStyle/>
                    <a:p>
                      <a:pPr algn="l" fontAlgn="b"/>
                      <a:r>
                        <a:rPr lang="is-I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Sauðárkrókur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64304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54800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51AE6-6D87-40F8-904C-ED19E165F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s-IS" dirty="0">
                <a:solidFill>
                  <a:srgbClr val="1F497D"/>
                </a:solidFill>
              </a:rPr>
              <a:t>Heilsuvera – kostir og gallar </a:t>
            </a:r>
            <a:endParaRPr lang="is-I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1E1FBC-159A-43B4-84CE-634B2ECCC8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Tregða lækna – ótti við að missa stjórn 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Ýmsir agnúar komið í ljós – flest lagað. Farið af stað áður en kerfið var nógu gott?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Pirrað fólk – viss neikvæðni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Viss hætta á að í sjúkraskránni safnist efni sem á þar ekki heima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Margt gott, t.d. lyfjaendurnýjanir og möguleikinn að sjá hvort eigi virkan lyfseðil, skoða bólusetningar, tímapantanir, hægt að senda skilaboð til skjólstæðinga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Gengur hægt að koma í almenna notkun, þarf að auglýsa betur, þróa áfram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Saga úr sveitinni</a:t>
            </a:r>
          </a:p>
          <a:p>
            <a:pPr lvl="0">
              <a:buFont typeface="Arial" panose="020B0604020202020204" pitchFamily="34" charset="0"/>
              <a:buChar char="•"/>
            </a:pPr>
            <a:endParaRPr lang="is-IS" sz="1600" dirty="0">
              <a:solidFill>
                <a:srgbClr val="1F497D"/>
              </a:solidFill>
            </a:endParaRPr>
          </a:p>
          <a:p>
            <a:endParaRPr lang="is-I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796FE6-4085-4B75-B89B-42F550DA8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50763-E5C2-5A4C-ADD3-A2DED6ADBEC7}" type="slidenum">
              <a:rPr lang="fr-FR" smtClean="0"/>
              <a:pPr/>
              <a:t>18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367594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D68E9-DBF6-428B-8679-4636DC6E9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s-IS" dirty="0"/>
              <a:t>Huppa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2976A06-470F-4B2B-8FA0-0FFF835CC2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349" y="1100138"/>
            <a:ext cx="5365526" cy="3579812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2F707F-CDF0-4A5E-8168-98AED8108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50763-E5C2-5A4C-ADD3-A2DED6ADBEC7}" type="slidenum">
              <a:rPr lang="fr-FR" smtClean="0"/>
              <a:pPr/>
              <a:t>19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056188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257DF0-44CF-44F3-9AD1-A45893C80C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s-IS" dirty="0"/>
              <a:t>Efni: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B0C662-BD2D-461C-BEEF-B0B3C055FF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s-IS" dirty="0"/>
          </a:p>
          <a:p>
            <a:r>
              <a:rPr lang="is-IS" dirty="0"/>
              <a:t>1700 síminn</a:t>
            </a:r>
          </a:p>
          <a:p>
            <a:endParaRPr lang="is-IS" dirty="0"/>
          </a:p>
          <a:p>
            <a:r>
              <a:rPr lang="is-IS" dirty="0"/>
              <a:t>Heilsuveran</a:t>
            </a:r>
          </a:p>
          <a:p>
            <a:endParaRPr lang="is-IS" dirty="0"/>
          </a:p>
          <a:p>
            <a:r>
              <a:rPr lang="is-IS" dirty="0"/>
              <a:t>Önnur sameiginleg verkefni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0F720E-0706-4DA6-BE4C-3E76FEF76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50763-E5C2-5A4C-ADD3-A2DED6ADBEC7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184844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ACCD8-4CBB-404D-B7E5-E7174BBF96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s-IS" dirty="0"/>
              <a:t>Huppa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C34699-742A-4B8E-92E3-2F944B2773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Skagfirsk mjólkurkýr sem lendir í því að fá júgurbólgu 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Bóndi kallar til dýralækni sem greinir sjúkdóminn og skrifar lyfseðil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Huppa á ekki kennitölu og því er lyfseðillinn skráður á bóndann 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Benestermycin, vet. Spenalyf, 100 ml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Allt fer vel. Huppa braggast og mjólkar sem aldrei fyrr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Nokkru síðar fer aftur að sækja í sama farið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Eftir mjaltir fer bóndi áhyggjufullur heim og gúgglar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Lendir inni á Heilsuveru.is, skráir sig inn og sér að hann getur beðið um lyfjaendurnýjun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Og meira að segja fyrir spenalyfinu  </a:t>
            </a:r>
          </a:p>
          <a:p>
            <a:endParaRPr lang="is-I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147288-7301-4E52-A34E-53FD67E5E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50763-E5C2-5A4C-ADD3-A2DED6ADBEC7}" type="slidenum">
              <a:rPr lang="fr-FR" smtClean="0"/>
              <a:pPr/>
              <a:t>20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3741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A06590-6C3A-4558-81B2-F77E944660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s-IS" dirty="0"/>
              <a:t>Huppa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D6E50F-1E1B-412D-94A0-065BFC7371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0" y="1100628"/>
            <a:ext cx="7520940" cy="3579849"/>
          </a:xfrm>
        </p:spPr>
        <p:txBody>
          <a:bodyPr/>
          <a:lstStyle/>
          <a:p>
            <a:pPr lvl="0">
              <a:buFont typeface="Arial" panose="020B0604020202020204" pitchFamily="34" charset="0"/>
              <a:buChar char="•"/>
            </a:pPr>
            <a:endParaRPr lang="is-IS" sz="1600" dirty="0">
              <a:solidFill>
                <a:srgbClr val="1F497D"/>
              </a:solidFill>
            </a:endParaRPr>
          </a:p>
          <a:p>
            <a:pPr lvl="0">
              <a:buFont typeface="Arial" panose="020B0604020202020204" pitchFamily="34" charset="0"/>
              <a:buChar char="•"/>
            </a:pPr>
            <a:endParaRPr lang="is-IS" sz="1600" dirty="0">
              <a:solidFill>
                <a:srgbClr val="1F497D"/>
              </a:solidFill>
            </a:endParaRPr>
          </a:p>
          <a:p>
            <a:pPr lvl="0">
              <a:buFont typeface="Arial" panose="020B0604020202020204" pitchFamily="34" charset="0"/>
              <a:buChar char="•"/>
            </a:pPr>
            <a:endParaRPr lang="is-IS" sz="1600" dirty="0">
              <a:solidFill>
                <a:srgbClr val="1F497D"/>
              </a:solidFill>
            </a:endParaRPr>
          </a:p>
          <a:p>
            <a:pPr lvl="0">
              <a:buFont typeface="Arial" panose="020B0604020202020204" pitchFamily="34" charset="0"/>
              <a:buChar char="•"/>
            </a:pPr>
            <a:endParaRPr lang="is-IS" sz="1600" dirty="0">
              <a:solidFill>
                <a:srgbClr val="1F497D"/>
              </a:solidFill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Sem hann gerir 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Hjá heimilislækni birtist í Sögunni ósk um lyfjaendurnýjun fyrir bóndann:  </a:t>
            </a:r>
          </a:p>
          <a:p>
            <a:pPr marL="0" lvl="0" indent="0"/>
            <a:r>
              <a:rPr lang="is-IS" sz="1600" dirty="0">
                <a:solidFill>
                  <a:srgbClr val="1F497D"/>
                </a:solidFill>
              </a:rPr>
              <a:t>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945643-E543-40ED-9C23-E2EB3D1ED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50763-E5C2-5A4C-ADD3-A2DED6ADBEC7}" type="slidenum">
              <a:rPr lang="fr-FR" smtClean="0"/>
              <a:pPr/>
              <a:t>21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7180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A06590-6C3A-4558-81B2-F77E944660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s-IS" dirty="0"/>
              <a:t>Huppa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945643-E543-40ED-9C23-E2EB3D1ED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50763-E5C2-5A4C-ADD3-A2DED6ADBEC7}" type="slidenum">
              <a:rPr lang="fr-FR" smtClean="0"/>
              <a:pPr/>
              <a:t>22</a:t>
            </a:fld>
            <a:endParaRPr lang="fr-FR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1CE258A-EC47-4F21-BBA1-F68D70946A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869" y="2576227"/>
            <a:ext cx="4468755" cy="31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103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51AE6-6D87-40F8-904C-ED19E165F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s-IS" dirty="0"/>
              <a:t>Huppa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1E1FBC-159A-43B4-84CE-634B2ECCC8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 typeface="Arial" panose="020B0604020202020204" pitchFamily="34" charset="0"/>
              <a:buChar char="•"/>
            </a:pPr>
            <a:endParaRPr lang="is-IS" sz="1600" dirty="0">
              <a:solidFill>
                <a:srgbClr val="1F497D"/>
              </a:solidFill>
            </a:endParaRPr>
          </a:p>
          <a:p>
            <a:pPr lvl="0">
              <a:buFont typeface="Arial" panose="020B0604020202020204" pitchFamily="34" charset="0"/>
              <a:buChar char="•"/>
            </a:pPr>
            <a:endParaRPr lang="is-IS" sz="1600" dirty="0">
              <a:solidFill>
                <a:srgbClr val="1F497D"/>
              </a:solidFill>
            </a:endParaRPr>
          </a:p>
          <a:p>
            <a:pPr lvl="0">
              <a:buFont typeface="Arial" panose="020B0604020202020204" pitchFamily="34" charset="0"/>
              <a:buChar char="•"/>
            </a:pPr>
            <a:endParaRPr lang="is-IS" sz="1600" dirty="0">
              <a:solidFill>
                <a:srgbClr val="1F497D"/>
              </a:solidFill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Árvakur læknanemi sá að ekki var allt með felldu og beiðninni var hafnað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Hringdi reyndar í bóndann til að athuga hvort ekki væri allt í lagi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Í Söguna, í sjúkraskrá bóndans var eftirfarandi sjálfkrafa skráð og verður ekki þaðan fjarlægt: </a:t>
            </a:r>
            <a:endParaRPr lang="is-IS" sz="1600" dirty="0"/>
          </a:p>
          <a:p>
            <a:pPr marL="0" lvl="0" indent="0"/>
            <a:endParaRPr lang="is-IS" sz="1600" dirty="0">
              <a:solidFill>
                <a:srgbClr val="1F497D"/>
              </a:solidFill>
            </a:endParaRPr>
          </a:p>
          <a:p>
            <a:endParaRPr lang="is-I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796FE6-4085-4B75-B89B-42F550DA8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50763-E5C2-5A4C-ADD3-A2DED6ADBEC7}" type="slidenum">
              <a:rPr lang="fr-FR" smtClean="0"/>
              <a:pPr/>
              <a:t>23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25977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E2B25-67D4-4408-8598-D3A1BBB91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s-IS" dirty="0"/>
              <a:t>Huppa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6FFB66-D2DF-47FD-9291-CC9B0AFB4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50763-E5C2-5A4C-ADD3-A2DED6ADBEC7}" type="slidenum">
              <a:rPr lang="fr-FR" smtClean="0"/>
              <a:pPr/>
              <a:t>24</a:t>
            </a:fld>
            <a:endParaRPr lang="fr-FR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85E0621-DEBF-44D8-B3D1-E3EAE901E1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2325" y="1751779"/>
            <a:ext cx="7521575" cy="2276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0055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C140A8-D0E7-4B2C-A0FA-C416F1264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s-IS" dirty="0"/>
              <a:t>Heilsuvera og 1700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3EA227-93DB-4410-9ACE-8EEA226969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Hvoru tveggja jákvætt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Verkefni sem heilbrigðisþjónustan fer saman í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Margt sem við getum og ættum að vinna að saman – 348.580 íbúar í árslok 2017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Erum alltof mikið að vinna hvert í sínu horni í sömu verkefnum/vandamálum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Markmið sameiningar? Stærð stofnana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Vantar stefnu, yfirsýn, yfirstjórn heilbrigðiskerfisins sem getur haft forustu um samvinnu og samræmingu.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Því eru sum verkefni afhent ákveðnum stofnunum – kostnaður, eftirfylgni, niðurstaða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Samvinna og teymisvinna hlýtur að gilda meðal stjórnenda og milli stofnana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232682-09DA-4DD0-81EA-E4C4D29C4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50763-E5C2-5A4C-ADD3-A2DED6ADBEC7}" type="slidenum">
              <a:rPr lang="fr-FR" smtClean="0"/>
              <a:pPr/>
              <a:t>25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124478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B598F-35D7-4B67-9E84-312C1CB2A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s-IS" dirty="0"/>
              <a:t>Sameiginleg verkefni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593C61-B0B8-4FBB-A6BA-A04DFF475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50763-E5C2-5A4C-ADD3-A2DED6ADBEC7}" type="slidenum">
              <a:rPr lang="fr-FR" smtClean="0"/>
              <a:pPr/>
              <a:t>26</a:t>
            </a:fld>
            <a:endParaRPr lang="fr-FR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560192-0080-4C61-B354-850550BCE4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Font typeface="Arial" panose="020B0604020202020204" pitchFamily="34" charset="0"/>
              <a:buChar char="•"/>
            </a:pPr>
            <a:endParaRPr lang="is-IS" sz="1600" dirty="0">
              <a:solidFill>
                <a:srgbClr val="1F497D"/>
              </a:solidFill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Sjúkraskrárkerfi; Saga/Heilsugátt, lyfjaumsýslu- og lyfjafyrirmælakerfi, Flexlab, gagnagrunnar fyrir hjartalínurit, röntgen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Rafrænir gagnagrunnar, fagbókasöfn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Starfsemistölur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Gæðahandbók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Tækjabúnaður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Lyfjalistar, búnaður sjúkrabíla, hópslysabúnaður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rgbClr val="1F497D"/>
                </a:solidFill>
              </a:rPr>
              <a:t>Munaðarleysi verkefna. Sérnám. Þróunarstofa</a:t>
            </a:r>
            <a:endParaRPr lang="is-IS" sz="1600" dirty="0"/>
          </a:p>
        </p:txBody>
      </p:sp>
    </p:spTree>
    <p:extLst>
      <p:ext uri="{BB962C8B-B14F-4D97-AF65-F5344CB8AC3E}">
        <p14:creationId xmlns:p14="http://schemas.microsoft.com/office/powerpoint/2010/main" val="3305924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335E88-E79C-40C9-A8D7-56B7C6170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s-IS" dirty="0">
                <a:solidFill>
                  <a:srgbClr val="1F497D"/>
                </a:solidFill>
              </a:rPr>
              <a:t>1700 síminn</a:t>
            </a:r>
            <a:endParaRPr lang="is-I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E777D-B5FE-4ECD-954F-D70B6AC383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endParaRPr lang="is-IS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/>
              <a:t>Læknavaktin sinnir verkefninu skv. samningi við ríkið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/>
              <a:t>Hjúkrunarfræðingar sem hafa fengið sérstaka fræðslu svara símtölum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/>
              <a:t>Á dagvinnutíma (10%) svara hjúkrunarfræðingar HSN Húsavík - samningur við Læknavaktina. Flestir hringja sennilega beint á sína heilsugæslustöð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/>
              <a:t>Utan dagvinnutíma (90%) svara hjúkrunarfræðingar Læknavaktarinnar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/>
              <a:t>Gefa ráðleggingar, vísa áfram, oftast til vaktlækna utan dagvinnu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/>
              <a:t>Getur verið álitamál hvað skal sent á vaktlækni og hvað ekki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/>
              <a:t>Helst kvartanir um langan biðtíma eftir svari – álagstímar – reynt að bæta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/>
              <a:t>Viðbrigði að ná ekki beint í lækninn – ekki vandamál</a:t>
            </a:r>
          </a:p>
          <a:p>
            <a:pPr>
              <a:buFont typeface="Arial" panose="020B0604020202020204" pitchFamily="34" charset="0"/>
              <a:buChar char="•"/>
            </a:pPr>
            <a:endParaRPr lang="is-I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63100B-01C8-48DC-8A8D-F6B309F2D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650763-E5C2-5A4C-ADD3-A2DED6ADBEC7}" type="slidenum">
              <a:rPr kumimoji="0" lang="fr-FR" sz="16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fr-FR" sz="16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4975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335E88-E79C-40C9-A8D7-56B7C6170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s-IS" dirty="0">
                <a:solidFill>
                  <a:srgbClr val="1F497D"/>
                </a:solidFill>
              </a:rPr>
              <a:t>1700 síminn</a:t>
            </a:r>
            <a:endParaRPr lang="is-I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E777D-B5FE-4ECD-954F-D70B6AC383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endParaRPr lang="is-IS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/>
              <a:t>Almennt reynst vel. Landsbyggðalæknar upplifa minna ónæði á vöktum – ánægðir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/>
              <a:t>Utan dagvinnu: Eingöngu fyrir landsbyggðalækna? Ekki þörf í þéttbýli?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/>
              <a:t>Opnar vaktmóttökur í þéttbýli. Greitt fyrir hvern skjólstæðing, grænir seðlar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/>
              <a:t>Tvöföld „síun“ vs opin móttaka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/>
              <a:t>Dýrt að kalla út lækni í dreifbýli eftir síðustu samninga, svar við því?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/>
              <a:t>Grænir seðlar: Leið til að bæta kjör heimilislækna í þéttbýli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/>
              <a:t>Samræmist þetta teymisvinnuhugsjóninni??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/>
              <a:t>Mun betur greitt fyrir vakt 17-23.30 á Læknavaktinni en 16-08 í dreifbýli. Ein ástæða þess að erfitt er að manna dreifbýlið?? </a:t>
            </a:r>
          </a:p>
          <a:p>
            <a:pPr>
              <a:buFont typeface="Arial" panose="020B0604020202020204" pitchFamily="34" charset="0"/>
              <a:buChar char="•"/>
            </a:pPr>
            <a:endParaRPr lang="is-IS" sz="1600" dirty="0"/>
          </a:p>
          <a:p>
            <a:pPr>
              <a:buFont typeface="Arial" panose="020B0604020202020204" pitchFamily="34" charset="0"/>
              <a:buChar char="•"/>
            </a:pPr>
            <a:endParaRPr lang="is-I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63100B-01C8-48DC-8A8D-F6B309F2D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650763-E5C2-5A4C-ADD3-A2DED6ADBEC7}" type="slidenum">
              <a:rPr kumimoji="0" lang="fr-FR" sz="16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fr-FR" sz="16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4031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335E88-E79C-40C9-A8D7-56B7C6170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s-IS" dirty="0">
                <a:solidFill>
                  <a:srgbClr val="1F497D"/>
                </a:solidFill>
              </a:rPr>
              <a:t>1700 síminn – á dagvinnutíma</a:t>
            </a:r>
            <a:endParaRPr lang="is-I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E777D-B5FE-4ECD-954F-D70B6AC383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endParaRPr lang="is-IS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/>
              <a:t>Á Húsavík er opið frá 8-16 virka daga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/>
              <a:t>Oftast 30-40 símtöl á dag, upp í 50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/>
              <a:t>Mest hringt frá Reykjavík og SV horninu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/>
              <a:t>Útlendingar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/>
              <a:t>Mest fyrst á morgnana og í hádeginu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/>
              <a:t>Hafa upplýsingar um allar heilsugæslustöðvar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/>
              <a:t>Alm. ráðl., vísað á heilsug. (hringja, mæta, strax, næsta dag), læknir/hj.fr., 112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s-IS" sz="1600" dirty="0"/>
              <a:t>Tenging við Sögukerfið 15. febrúar, lítið notað</a:t>
            </a:r>
          </a:p>
          <a:p>
            <a:pPr>
              <a:buFont typeface="Arial" panose="020B0604020202020204" pitchFamily="34" charset="0"/>
              <a:buChar char="•"/>
            </a:pPr>
            <a:endParaRPr lang="is-I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63100B-01C8-48DC-8A8D-F6B309F2D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650763-E5C2-5A4C-ADD3-A2DED6ADBEC7}" type="slidenum">
              <a:rPr kumimoji="0" lang="fr-FR" sz="16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fr-FR" sz="16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71853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7E8C17-285D-4D49-BE81-B803D09F1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s-IS" dirty="0"/>
              <a:t>Áframsend símtöl til vaktlækna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4A88FD-2B43-4A1E-B084-87FEC970E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50763-E5C2-5A4C-ADD3-A2DED6ADBEC7}" type="slidenum">
              <a:rPr lang="fr-FR" smtClean="0"/>
              <a:pPr/>
              <a:t>6</a:t>
            </a:fld>
            <a:endParaRPr lang="fr-FR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F6DA8D16-BE63-415F-B501-6405C29FD17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6034157"/>
              </p:ext>
            </p:extLst>
          </p:nvPr>
        </p:nvGraphicFramePr>
        <p:xfrm>
          <a:off x="822325" y="1100138"/>
          <a:ext cx="7521576" cy="33375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07192">
                  <a:extLst>
                    <a:ext uri="{9D8B030D-6E8A-4147-A177-3AD203B41FA5}">
                      <a16:colId xmlns:a16="http://schemas.microsoft.com/office/drawing/2014/main" val="2345952996"/>
                    </a:ext>
                  </a:extLst>
                </a:gridCol>
                <a:gridCol w="2507192">
                  <a:extLst>
                    <a:ext uri="{9D8B030D-6E8A-4147-A177-3AD203B41FA5}">
                      <a16:colId xmlns:a16="http://schemas.microsoft.com/office/drawing/2014/main" val="2211059794"/>
                    </a:ext>
                  </a:extLst>
                </a:gridCol>
                <a:gridCol w="2507192">
                  <a:extLst>
                    <a:ext uri="{9D8B030D-6E8A-4147-A177-3AD203B41FA5}">
                      <a16:colId xmlns:a16="http://schemas.microsoft.com/office/drawing/2014/main" val="21927432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is-IS" dirty="0"/>
                        <a:t>Svæði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2016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s-IS" dirty="0"/>
                        <a:t>2017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4708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Húsavík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1.076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1.073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0166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Þórsh/Kópasker/Raufarh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234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174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19573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Akureyri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1.151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767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55331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Dalvík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574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556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0002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Fjallabyggð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654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663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26905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Sauðárkrókur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1491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1.415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6712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Blönduós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569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560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3299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s-IS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Alls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5.749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5.208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9647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1549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B0818-34DC-482F-8ABB-1DF672B61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s-IS" dirty="0">
                <a:solidFill>
                  <a:srgbClr val="1F497D"/>
                </a:solidFill>
              </a:rPr>
              <a:t>1700 síminn – úrtak okt, nóv 2017</a:t>
            </a:r>
            <a:endParaRPr lang="is-I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2D222F-9973-4922-BC7F-F93E02345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50763-E5C2-5A4C-ADD3-A2DED6ADBEC7}" type="slidenum">
              <a:rPr lang="fr-FR" smtClean="0"/>
              <a:pPr/>
              <a:t>7</a:t>
            </a:fld>
            <a:endParaRPr lang="fr-FR" dirty="0"/>
          </a:p>
        </p:txBody>
      </p:sp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C7160BA5-C625-4DA8-BCB0-4A15762975E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419057"/>
              </p:ext>
            </p:extLst>
          </p:nvPr>
        </p:nvGraphicFramePr>
        <p:xfrm>
          <a:off x="822324" y="914400"/>
          <a:ext cx="7521576" cy="40233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07192">
                  <a:extLst>
                    <a:ext uri="{9D8B030D-6E8A-4147-A177-3AD203B41FA5}">
                      <a16:colId xmlns:a16="http://schemas.microsoft.com/office/drawing/2014/main" val="2231138964"/>
                    </a:ext>
                  </a:extLst>
                </a:gridCol>
                <a:gridCol w="2489392">
                  <a:extLst>
                    <a:ext uri="{9D8B030D-6E8A-4147-A177-3AD203B41FA5}">
                      <a16:colId xmlns:a16="http://schemas.microsoft.com/office/drawing/2014/main" val="1687885588"/>
                    </a:ext>
                  </a:extLst>
                </a:gridCol>
                <a:gridCol w="2524992">
                  <a:extLst>
                    <a:ext uri="{9D8B030D-6E8A-4147-A177-3AD203B41FA5}">
                      <a16:colId xmlns:a16="http://schemas.microsoft.com/office/drawing/2014/main" val="1750029567"/>
                    </a:ext>
                  </a:extLst>
                </a:gridCol>
              </a:tblGrid>
              <a:tr h="344264">
                <a:tc>
                  <a:txBody>
                    <a:bodyPr/>
                    <a:lstStyle/>
                    <a:p>
                      <a:endParaRPr lang="is-I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dirty="0"/>
                        <a:t>Norðurland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dirty="0"/>
                        <a:t>Landsbyggðin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6206483"/>
                  </a:ext>
                </a:extLst>
              </a:tr>
              <a:tr h="344264">
                <a:tc>
                  <a:txBody>
                    <a:bodyPr/>
                    <a:lstStyle/>
                    <a:p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Íbúafjöldi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36.262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121.471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2562011"/>
                  </a:ext>
                </a:extLst>
              </a:tr>
              <a:tr h="344264">
                <a:tc>
                  <a:txBody>
                    <a:bodyPr/>
                    <a:lstStyle/>
                    <a:p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Símtöl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1.434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5.347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3045883"/>
                  </a:ext>
                </a:extLst>
              </a:tr>
              <a:tr h="344264">
                <a:tc>
                  <a:txBody>
                    <a:bodyPr/>
                    <a:lstStyle/>
                    <a:p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Per 100 íbúa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44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0551562"/>
                  </a:ext>
                </a:extLst>
              </a:tr>
              <a:tr h="344264">
                <a:tc>
                  <a:txBody>
                    <a:bodyPr/>
                    <a:lstStyle/>
                    <a:p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Áframsent á vaktlækni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52%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52%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884838"/>
                  </a:ext>
                </a:extLst>
              </a:tr>
              <a:tr h="344264">
                <a:tc>
                  <a:txBody>
                    <a:bodyPr/>
                    <a:lstStyle/>
                    <a:p>
                      <a:r>
                        <a:rPr lang="is-IS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Úrlausnir annara símtala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s-IS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is-IS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864879"/>
                  </a:ext>
                </a:extLst>
              </a:tr>
              <a:tr h="344264">
                <a:tc>
                  <a:txBody>
                    <a:bodyPr/>
                    <a:lstStyle/>
                    <a:p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Ráðleggingar hjúkrunarfr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62%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63%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373782"/>
                  </a:ext>
                </a:extLst>
              </a:tr>
              <a:tr h="344264">
                <a:tc>
                  <a:txBody>
                    <a:bodyPr/>
                    <a:lstStyle/>
                    <a:p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Læknisaðst. næstu daga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12%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2451398"/>
                  </a:ext>
                </a:extLst>
              </a:tr>
              <a:tr h="344264">
                <a:tc>
                  <a:txBody>
                    <a:bodyPr/>
                    <a:lstStyle/>
                    <a:p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Heilsugæsla daginn eftir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0838740"/>
                  </a:ext>
                </a:extLst>
              </a:tr>
              <a:tr h="344264">
                <a:tc>
                  <a:txBody>
                    <a:bodyPr/>
                    <a:lstStyle/>
                    <a:p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Vísað á bráðamóttöku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3078266"/>
                  </a:ext>
                </a:extLst>
              </a:tr>
              <a:tr h="344264">
                <a:tc>
                  <a:txBody>
                    <a:bodyPr/>
                    <a:lstStyle/>
                    <a:p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112, tannl., lyfjafr, annað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11488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22916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87FC6-624A-4718-A285-2DFF2B6C7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s-IS" dirty="0"/>
              <a:t>Heilsuvera.is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6AA6B7-D912-4B53-B9D5-2EEE99555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50763-E5C2-5A4C-ADD3-A2DED6ADBEC7}" type="slidenum">
              <a:rPr lang="fr-FR" smtClean="0"/>
              <a:pPr/>
              <a:t>8</a:t>
            </a:fld>
            <a:endParaRPr lang="fr-FR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23F9438D-BCF5-4F0D-B32B-D739937CCF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797" y="1100138"/>
            <a:ext cx="6766630" cy="3579812"/>
          </a:xfrm>
        </p:spPr>
      </p:pic>
    </p:spTree>
    <p:extLst>
      <p:ext uri="{BB962C8B-B14F-4D97-AF65-F5344CB8AC3E}">
        <p14:creationId xmlns:p14="http://schemas.microsoft.com/office/powerpoint/2010/main" val="14444572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87FC6-624A-4718-A285-2DFF2B6C7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s-IS" dirty="0"/>
              <a:t>Heilsuvera.is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7C205F9-56E2-4A74-A30F-C998F0EDEC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17069" y="1100138"/>
            <a:ext cx="6532087" cy="3579812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6AA6B7-D912-4B53-B9D5-2EEE99555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650763-E5C2-5A4C-ADD3-A2DED6ADBEC7}" type="slidenum">
              <a:rPr kumimoji="0" lang="fr-FR" sz="16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fr-FR" sz="16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76975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HSN_lokatheme">
  <a:themeElements>
    <a:clrScheme name="Custom 9">
      <a:dk1>
        <a:srgbClr val="ABB0B4"/>
      </a:dk1>
      <a:lt1>
        <a:sysClr val="window" lastClr="FFFFFF"/>
      </a:lt1>
      <a:dk2>
        <a:srgbClr val="1F497D"/>
      </a:dk2>
      <a:lt2>
        <a:srgbClr val="EEECE1"/>
      </a:lt2>
      <a:accent1>
        <a:srgbClr val="EDE09B"/>
      </a:accent1>
      <a:accent2>
        <a:srgbClr val="94C0AA"/>
      </a:accent2>
      <a:accent3>
        <a:srgbClr val="243E60"/>
      </a:accent3>
      <a:accent4>
        <a:srgbClr val="8064A2"/>
      </a:accent4>
      <a:accent5>
        <a:srgbClr val="A0B9DC"/>
      </a:accent5>
      <a:accent6>
        <a:srgbClr val="ABB0B4"/>
      </a:accent6>
      <a:hlink>
        <a:srgbClr val="4879C0"/>
      </a:hlink>
      <a:folHlink>
        <a:srgbClr val="787C7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14837</TotalTime>
  <Words>1041</Words>
  <Application>Microsoft Office PowerPoint</Application>
  <PresentationFormat>On-screen Show (4:3)</PresentationFormat>
  <Paragraphs>229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Calibri</vt:lpstr>
      <vt:lpstr>Tunga</vt:lpstr>
      <vt:lpstr>Wingdings</vt:lpstr>
      <vt:lpstr>ヒラギノ角ゴ Pro W3</vt:lpstr>
      <vt:lpstr>1_HSN_lokatheme</vt:lpstr>
      <vt:lpstr> Heilsuveran og 1700 síminn – sjónarhóll heilbrigðisstofnunar vorfundur landssambands heilbrigðisstofnana hótel valaskjálf 22. og 23. mars 2018 Örn ragnarsson framkvæmdastjóri lækninga HSN</vt:lpstr>
      <vt:lpstr>Efni:</vt:lpstr>
      <vt:lpstr>1700 síminn</vt:lpstr>
      <vt:lpstr>1700 síminn</vt:lpstr>
      <vt:lpstr>1700 síminn – á dagvinnutíma</vt:lpstr>
      <vt:lpstr>Áframsend símtöl til vaktlækna</vt:lpstr>
      <vt:lpstr>1700 síminn – úrtak okt, nóv 2017</vt:lpstr>
      <vt:lpstr>Heilsuvera.is</vt:lpstr>
      <vt:lpstr>Heilsuvera.is</vt:lpstr>
      <vt:lpstr>Heilsuvera.is</vt:lpstr>
      <vt:lpstr>Heilsuvera - fyrirspurnir</vt:lpstr>
      <vt:lpstr>Heilsuvera - lyfjaendurnýjanir</vt:lpstr>
      <vt:lpstr>Heilsuvera - lyfjaendurnýjanir</vt:lpstr>
      <vt:lpstr>Heilsuvera - Tímapantanir</vt:lpstr>
      <vt:lpstr>hefja samskipti við skjólstæðing</vt:lpstr>
      <vt:lpstr>Heilsuvera.is</vt:lpstr>
      <vt:lpstr>Verusamskipti á HSN </vt:lpstr>
      <vt:lpstr>Heilsuvera – kostir og gallar </vt:lpstr>
      <vt:lpstr>Huppa</vt:lpstr>
      <vt:lpstr>Huppa</vt:lpstr>
      <vt:lpstr>Huppa</vt:lpstr>
      <vt:lpstr>Huppa</vt:lpstr>
      <vt:lpstr>Huppa</vt:lpstr>
      <vt:lpstr>Huppa</vt:lpstr>
      <vt:lpstr>Heilsuvera og 1700</vt:lpstr>
      <vt:lpstr>Sameiginleg verkefni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Örn Ragnarsson</dc:creator>
  <cp:lastModifiedBy>Örn Ragnarsson</cp:lastModifiedBy>
  <cp:revision>77</cp:revision>
  <cp:lastPrinted>2018-03-22T06:54:13Z</cp:lastPrinted>
  <dcterms:created xsi:type="dcterms:W3CDTF">2018-03-11T22:58:26Z</dcterms:created>
  <dcterms:modified xsi:type="dcterms:W3CDTF">2018-03-22T19:05:05Z</dcterms:modified>
</cp:coreProperties>
</file>