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21.xml" ContentType="application/vnd.openxmlformats-officedocument.presentationml.notesSl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22.xml" ContentType="application/vnd.openxmlformats-officedocument.presentationml.notesSlid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32" r:id="rId3"/>
    <p:sldId id="330" r:id="rId4"/>
    <p:sldId id="272" r:id="rId5"/>
    <p:sldId id="273" r:id="rId6"/>
    <p:sldId id="318" r:id="rId7"/>
    <p:sldId id="319" r:id="rId8"/>
    <p:sldId id="328" r:id="rId9"/>
    <p:sldId id="331" r:id="rId10"/>
    <p:sldId id="282" r:id="rId11"/>
    <p:sldId id="280" r:id="rId12"/>
    <p:sldId id="329" r:id="rId13"/>
    <p:sldId id="325" r:id="rId14"/>
    <p:sldId id="299" r:id="rId15"/>
    <p:sldId id="308" r:id="rId16"/>
    <p:sldId id="317" r:id="rId17"/>
    <p:sldId id="309" r:id="rId18"/>
    <p:sldId id="320" r:id="rId19"/>
    <p:sldId id="322" r:id="rId20"/>
    <p:sldId id="314" r:id="rId21"/>
    <p:sldId id="323" r:id="rId22"/>
    <p:sldId id="324" r:id="rId23"/>
    <p:sldId id="290" r:id="rId24"/>
    <p:sldId id="313" r:id="rId25"/>
    <p:sldId id="327" r:id="rId26"/>
  </p:sldIdLst>
  <p:sldSz cx="9144000" cy="6858000" type="screen4x3"/>
  <p:notesSz cx="6797675" cy="987266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0E0"/>
    <a:srgbClr val="F4F4F4"/>
    <a:srgbClr val="AF001E"/>
    <a:srgbClr val="003E90"/>
    <a:srgbClr val="00003A"/>
    <a:srgbClr val="000066"/>
    <a:srgbClr val="FFCC00"/>
    <a:srgbClr val="202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8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4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Samtals fjöldi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Skráðir!$A$3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A5-461B-A4A7-2DEA99266AB8}"/>
            </c:ext>
          </c:extLst>
        </c:ser>
        <c:ser>
          <c:idx val="1"/>
          <c:order val="1"/>
          <c:tx>
            <c:strRef>
              <c:f>Skráðir!$A$4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BA5-461B-A4A7-2DEA99266AB8}"/>
            </c:ext>
          </c:extLst>
        </c:ser>
        <c:ser>
          <c:idx val="2"/>
          <c:order val="2"/>
          <c:tx>
            <c:strRef>
              <c:f>Skráðir!$A$5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BA5-461B-A4A7-2DEA99266AB8}"/>
            </c:ext>
          </c:extLst>
        </c:ser>
        <c:ser>
          <c:idx val="3"/>
          <c:order val="3"/>
          <c:tx>
            <c:strRef>
              <c:f>Skráðir!$A$6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BA5-461B-A4A7-2DEA99266AB8}"/>
            </c:ext>
          </c:extLst>
        </c:ser>
        <c:ser>
          <c:idx val="4"/>
          <c:order val="4"/>
          <c:tx>
            <c:strRef>
              <c:f>Skráðir!$A$7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BA5-461B-A4A7-2DEA99266AB8}"/>
            </c:ext>
          </c:extLst>
        </c:ser>
        <c:ser>
          <c:idx val="5"/>
          <c:order val="5"/>
          <c:tx>
            <c:strRef>
              <c:f>Skráðir!$A$8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BA5-461B-A4A7-2DEA99266AB8}"/>
            </c:ext>
          </c:extLst>
        </c:ser>
        <c:ser>
          <c:idx val="6"/>
          <c:order val="6"/>
          <c:tx>
            <c:strRef>
              <c:f>Skráðir!$A$9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BA5-461B-A4A7-2DEA99266AB8}"/>
            </c:ext>
          </c:extLst>
        </c:ser>
        <c:ser>
          <c:idx val="7"/>
          <c:order val="7"/>
          <c:tx>
            <c:strRef>
              <c:f>Skráðir!$A$10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BA5-461B-A4A7-2DEA99266AB8}"/>
            </c:ext>
          </c:extLst>
        </c:ser>
        <c:ser>
          <c:idx val="8"/>
          <c:order val="8"/>
          <c:tx>
            <c:strRef>
              <c:f>Skráðir!$A$11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BA5-461B-A4A7-2DEA99266AB8}"/>
            </c:ext>
          </c:extLst>
        </c:ser>
        <c:ser>
          <c:idx val="9"/>
          <c:order val="9"/>
          <c:tx>
            <c:strRef>
              <c:f>Skráðir!$A$12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BA5-461B-A4A7-2DEA99266AB8}"/>
            </c:ext>
          </c:extLst>
        </c:ser>
        <c:ser>
          <c:idx val="10"/>
          <c:order val="10"/>
          <c:tx>
            <c:strRef>
              <c:f>Skráðir!$A$13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BA5-461B-A4A7-2DEA99266AB8}"/>
            </c:ext>
          </c:extLst>
        </c:ser>
        <c:ser>
          <c:idx val="11"/>
          <c:order val="11"/>
          <c:tx>
            <c:strRef>
              <c:f>Skráðir!$A$14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BBA5-461B-A4A7-2DEA99266AB8}"/>
            </c:ext>
          </c:extLst>
        </c:ser>
        <c:ser>
          <c:idx val="12"/>
          <c:order val="12"/>
          <c:tx>
            <c:strRef>
              <c:f>Skráðir!$A$15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BA5-461B-A4A7-2DEA99266AB8}"/>
            </c:ext>
          </c:extLst>
        </c:ser>
        <c:ser>
          <c:idx val="13"/>
          <c:order val="13"/>
          <c:tx>
            <c:strRef>
              <c:f>Skráðir!$A$16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BBA5-461B-A4A7-2DEA99266AB8}"/>
            </c:ext>
          </c:extLst>
        </c:ser>
        <c:ser>
          <c:idx val="14"/>
          <c:order val="14"/>
          <c:tx>
            <c:strRef>
              <c:f>Skráðir!$A$17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BA5-461B-A4A7-2DEA99266AB8}"/>
            </c:ext>
          </c:extLst>
        </c:ser>
        <c:ser>
          <c:idx val="15"/>
          <c:order val="15"/>
          <c:tx>
            <c:strRef>
              <c:f>Skráðir!$A$18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BBA5-461B-A4A7-2DEA99266AB8}"/>
            </c:ext>
          </c:extLst>
        </c:ser>
        <c:ser>
          <c:idx val="16"/>
          <c:order val="16"/>
          <c:tx>
            <c:strRef>
              <c:f>Skráðir!$A$19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BBA5-461B-A4A7-2DEA99266AB8}"/>
            </c:ext>
          </c:extLst>
        </c:ser>
        <c:ser>
          <c:idx val="17"/>
          <c:order val="17"/>
          <c:tx>
            <c:strRef>
              <c:f>Skráðir!$A$20</c:f>
              <c:strCache>
                <c:ptCount val="1"/>
                <c:pt idx="0">
                  <c:v>Heilsugæslan Höfði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BBA5-461B-A4A7-2DEA99266AB8}"/>
            </c:ext>
          </c:extLst>
        </c:ser>
        <c:ser>
          <c:idx val="18"/>
          <c:order val="18"/>
          <c:tx>
            <c:strRef>
              <c:f>Skráðir!$A$21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Skráðir!$B$21:$O$21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BBA5-461B-A4A7-2DEA99266AB8}"/>
            </c:ext>
          </c:extLst>
        </c:ser>
        <c:ser>
          <c:idx val="19"/>
          <c:order val="19"/>
          <c:tx>
            <c:strRef>
              <c:f>Skráðir!$A$22</c:f>
              <c:strCache>
                <c:ptCount val="1"/>
                <c:pt idx="0">
                  <c:v>Meðalfjöldi á stöð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Skráðir!$B$22:$O$22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BBA5-461B-A4A7-2DEA99266AB8}"/>
            </c:ext>
          </c:extLst>
        </c:ser>
        <c:ser>
          <c:idx val="20"/>
          <c:order val="20"/>
          <c:tx>
            <c:strRef>
              <c:f>Skráðir!$A$23</c:f>
              <c:strCache>
                <c:ptCount val="1"/>
                <c:pt idx="0">
                  <c:v>Samtals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Skráðir!$B$23:$O$23</c:f>
              <c:numCache>
                <c:formatCode>#,##0</c:formatCode>
                <c:ptCount val="14"/>
                <c:pt idx="0">
                  <c:v>204009</c:v>
                </c:pt>
                <c:pt idx="1">
                  <c:v>205122</c:v>
                </c:pt>
                <c:pt idx="2">
                  <c:v>205627</c:v>
                </c:pt>
                <c:pt idx="3">
                  <c:v>206006</c:v>
                </c:pt>
                <c:pt idx="4">
                  <c:v>206630</c:v>
                </c:pt>
                <c:pt idx="5">
                  <c:v>207370</c:v>
                </c:pt>
                <c:pt idx="6">
                  <c:v>207943</c:v>
                </c:pt>
                <c:pt idx="7">
                  <c:v>211503</c:v>
                </c:pt>
                <c:pt idx="8">
                  <c:v>212255</c:v>
                </c:pt>
                <c:pt idx="9">
                  <c:v>212967</c:v>
                </c:pt>
                <c:pt idx="10">
                  <c:v>213962</c:v>
                </c:pt>
                <c:pt idx="11">
                  <c:v>214657</c:v>
                </c:pt>
                <c:pt idx="12">
                  <c:v>215890</c:v>
                </c:pt>
                <c:pt idx="13">
                  <c:v>218349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BBA5-461B-A4A7-2DEA99266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6582128"/>
        <c:axId val="256582688"/>
      </c:barChart>
      <c:catAx>
        <c:axId val="25658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6582688"/>
        <c:crosses val="autoZero"/>
        <c:auto val="1"/>
        <c:lblAlgn val="ctr"/>
        <c:lblOffset val="100"/>
        <c:noMultiLvlLbl val="0"/>
      </c:catAx>
      <c:valAx>
        <c:axId val="25658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658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 dirty="0"/>
              <a:t> Fjöldi</a:t>
            </a:r>
            <a:r>
              <a:rPr lang="is-IS" baseline="0" dirty="0"/>
              <a:t> koma á aðrar stöðvar sem hlutfall af fjölda skráðra</a:t>
            </a:r>
            <a:endParaRPr lang="is-IS" dirty="0"/>
          </a:p>
        </c:rich>
      </c:tx>
      <c:layout>
        <c:manualLayout>
          <c:xMode val="edge"/>
          <c:yMode val="edge"/>
          <c:x val="0.10646580020870884"/>
          <c:y val="2.9223752698019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á aðrar stöðvar'!$A$44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stöðvar'!$B$44:$O$44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3E-4A24-B95B-C1E912EFBE0F}"/>
            </c:ext>
          </c:extLst>
        </c:ser>
        <c:ser>
          <c:idx val="1"/>
          <c:order val="1"/>
          <c:tx>
            <c:strRef>
              <c:f>'Fjöldi koma á aðrar stöðvar'!$A$45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stöðvar'!$B$45:$O$45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3E-4A24-B95B-C1E912EFBE0F}"/>
            </c:ext>
          </c:extLst>
        </c:ser>
        <c:ser>
          <c:idx val="2"/>
          <c:order val="2"/>
          <c:tx>
            <c:strRef>
              <c:f>'Fjöldi koma á aðrar stöðvar'!$A$46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stöðvar'!$B$46:$O$46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3E-4A24-B95B-C1E912EFBE0F}"/>
            </c:ext>
          </c:extLst>
        </c:ser>
        <c:ser>
          <c:idx val="3"/>
          <c:order val="3"/>
          <c:tx>
            <c:strRef>
              <c:f>'Fjöldi koma á aðrar stöðvar'!$A$47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stöðvar'!$B$47:$O$47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73E-4A24-B95B-C1E912EFBE0F}"/>
            </c:ext>
          </c:extLst>
        </c:ser>
        <c:ser>
          <c:idx val="4"/>
          <c:order val="4"/>
          <c:tx>
            <c:strRef>
              <c:f>'Fjöldi koma á aðrar stöðvar'!$A$48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stöðvar'!$B$48:$O$48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3E-4A24-B95B-C1E912EFBE0F}"/>
            </c:ext>
          </c:extLst>
        </c:ser>
        <c:ser>
          <c:idx val="5"/>
          <c:order val="5"/>
          <c:tx>
            <c:strRef>
              <c:f>'Fjöldi koma á aðrar stöðvar'!$A$49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stöðvar'!$B$49:$O$49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73E-4A24-B95B-C1E912EFBE0F}"/>
            </c:ext>
          </c:extLst>
        </c:ser>
        <c:ser>
          <c:idx val="6"/>
          <c:order val="6"/>
          <c:tx>
            <c:strRef>
              <c:f>'Fjöldi koma á aðrar stöðvar'!$A$50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stöðvar'!$B$50:$O$50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73E-4A24-B95B-C1E912EFBE0F}"/>
            </c:ext>
          </c:extLst>
        </c:ser>
        <c:ser>
          <c:idx val="7"/>
          <c:order val="7"/>
          <c:tx>
            <c:strRef>
              <c:f>'Fjöldi koma á aðrar stöðvar'!$A$51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stöðvar'!$B$51:$O$51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73E-4A24-B95B-C1E912EFBE0F}"/>
            </c:ext>
          </c:extLst>
        </c:ser>
        <c:ser>
          <c:idx val="8"/>
          <c:order val="8"/>
          <c:tx>
            <c:strRef>
              <c:f>'Fjöldi koma á aðrar stöðvar'!$A$52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stöðvar'!$B$52:$O$52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3E-4A24-B95B-C1E912EFBE0F}"/>
            </c:ext>
          </c:extLst>
        </c:ser>
        <c:ser>
          <c:idx val="9"/>
          <c:order val="9"/>
          <c:tx>
            <c:strRef>
              <c:f>'Fjöldi koma á aðrar stöðvar'!$A$53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stöðvar'!$B$53:$O$53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73E-4A24-B95B-C1E912EFBE0F}"/>
            </c:ext>
          </c:extLst>
        </c:ser>
        <c:ser>
          <c:idx val="10"/>
          <c:order val="10"/>
          <c:tx>
            <c:strRef>
              <c:f>'Fjöldi koma á aðrar stöðvar'!$A$54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stöðvar'!$B$54:$O$54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73E-4A24-B95B-C1E912EFBE0F}"/>
            </c:ext>
          </c:extLst>
        </c:ser>
        <c:ser>
          <c:idx val="11"/>
          <c:order val="11"/>
          <c:tx>
            <c:strRef>
              <c:f>'Fjöldi koma á aðrar stöðvar'!$A$55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stöðvar'!$B$55:$O$55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873E-4A24-B95B-C1E912EFBE0F}"/>
            </c:ext>
          </c:extLst>
        </c:ser>
        <c:ser>
          <c:idx val="12"/>
          <c:order val="12"/>
          <c:tx>
            <c:strRef>
              <c:f>'Fjöldi koma á aðrar stöðvar'!$A$56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stöðvar'!$B$56:$O$56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73E-4A24-B95B-C1E912EFBE0F}"/>
            </c:ext>
          </c:extLst>
        </c:ser>
        <c:ser>
          <c:idx val="13"/>
          <c:order val="13"/>
          <c:tx>
            <c:strRef>
              <c:f>'Fjöldi koma á aðrar stöðvar'!$A$57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stöðvar'!$B$57:$O$57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873E-4A24-B95B-C1E912EFBE0F}"/>
            </c:ext>
          </c:extLst>
        </c:ser>
        <c:ser>
          <c:idx val="14"/>
          <c:order val="14"/>
          <c:tx>
            <c:strRef>
              <c:f>'Fjöldi koma á aðrar stöðvar'!$A$58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stöðvar'!$B$58:$O$58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73E-4A24-B95B-C1E912EFBE0F}"/>
            </c:ext>
          </c:extLst>
        </c:ser>
        <c:ser>
          <c:idx val="15"/>
          <c:order val="15"/>
          <c:tx>
            <c:strRef>
              <c:f>'Fjöldi koma á aðrar stöðvar'!$A$59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stöðvar'!$B$59:$O$59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873E-4A24-B95B-C1E912EFBE0F}"/>
            </c:ext>
          </c:extLst>
        </c:ser>
        <c:ser>
          <c:idx val="16"/>
          <c:order val="16"/>
          <c:tx>
            <c:strRef>
              <c:f>'Fjöldi koma á aðrar stöðvar'!$A$60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stöðvar'!$B$60:$O$60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873E-4A24-B95B-C1E912EFBE0F}"/>
            </c:ext>
          </c:extLst>
        </c:ser>
        <c:ser>
          <c:idx val="17"/>
          <c:order val="17"/>
          <c:tx>
            <c:strRef>
              <c:f>'Fjöldi koma á aðrar stöðvar'!$A$61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stöðvar'!$B$61:$O$61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873E-4A24-B95B-C1E912EFBE0F}"/>
            </c:ext>
          </c:extLst>
        </c:ser>
        <c:ser>
          <c:idx val="18"/>
          <c:order val="18"/>
          <c:tx>
            <c:strRef>
              <c:f>'Fjöldi koma á aðrar stöðvar'!$A$62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stöðvar'!$B$62:$O$62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873E-4A24-B95B-C1E912EFBE0F}"/>
            </c:ext>
          </c:extLst>
        </c:ser>
        <c:ser>
          <c:idx val="19"/>
          <c:order val="19"/>
          <c:tx>
            <c:strRef>
              <c:f>'Fjöldi koma á aðrar stöðvar'!$A$63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aðrar stöðvar'!$B$43:$O$43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aðrar stöðvar'!$B$63:$O$63</c:f>
              <c:numCache>
                <c:formatCode>0.0%</c:formatCode>
                <c:ptCount val="14"/>
                <c:pt idx="0">
                  <c:v>9.3427250758544959E-3</c:v>
                </c:pt>
                <c:pt idx="1">
                  <c:v>8.1122453954232121E-3</c:v>
                </c:pt>
                <c:pt idx="2">
                  <c:v>1.0888647891570659E-2</c:v>
                </c:pt>
                <c:pt idx="3">
                  <c:v>7.0531926254575111E-3</c:v>
                </c:pt>
                <c:pt idx="4">
                  <c:v>9.0015970575424674E-3</c:v>
                </c:pt>
                <c:pt idx="5">
                  <c:v>8.9212518686405933E-3</c:v>
                </c:pt>
                <c:pt idx="6">
                  <c:v>8.2299974025724157E-3</c:v>
                </c:pt>
                <c:pt idx="7">
                  <c:v>9.7587268265698357E-3</c:v>
                </c:pt>
                <c:pt idx="8">
                  <c:v>1.2456714800593625E-2</c:v>
                </c:pt>
                <c:pt idx="9">
                  <c:v>1.8242262885799207E-2</c:v>
                </c:pt>
                <c:pt idx="10">
                  <c:v>1.1796487226703806E-2</c:v>
                </c:pt>
                <c:pt idx="11">
                  <c:v>9.1960662824878761E-3</c:v>
                </c:pt>
                <c:pt idx="12">
                  <c:v>1.2070962064014082E-2</c:v>
                </c:pt>
                <c:pt idx="13">
                  <c:v>1.0707628612908693E-2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73E-4A24-B95B-C1E912EFB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9000656"/>
        <c:axId val="309001216"/>
      </c:barChart>
      <c:catAx>
        <c:axId val="30900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9001216"/>
        <c:crosses val="autoZero"/>
        <c:auto val="1"/>
        <c:lblAlgn val="ctr"/>
        <c:lblOffset val="100"/>
        <c:noMultiLvlLbl val="0"/>
      </c:catAx>
      <c:valAx>
        <c:axId val="309001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9000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Fjöldi</a:t>
            </a:r>
            <a:r>
              <a:rPr lang="en-US" baseline="0"/>
              <a:t> koma til sjálfstætt starfandi sérgreinalækna sem hlutfall af fjölda skráðra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til SSS'!$A$44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SSS'!$B$44:$C$44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0D-42DE-BBF7-45773CA77A3A}"/>
            </c:ext>
          </c:extLst>
        </c:ser>
        <c:ser>
          <c:idx val="1"/>
          <c:order val="1"/>
          <c:tx>
            <c:strRef>
              <c:f>'Fjöldi koma til SSS'!$A$45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SSS'!$B$45:$C$45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0D-42DE-BBF7-45773CA77A3A}"/>
            </c:ext>
          </c:extLst>
        </c:ser>
        <c:ser>
          <c:idx val="2"/>
          <c:order val="2"/>
          <c:tx>
            <c:strRef>
              <c:f>'Fjöldi koma til SSS'!$A$46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SSS'!$B$46:$C$46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20D-42DE-BBF7-45773CA77A3A}"/>
            </c:ext>
          </c:extLst>
        </c:ser>
        <c:ser>
          <c:idx val="3"/>
          <c:order val="3"/>
          <c:tx>
            <c:strRef>
              <c:f>'Fjöldi koma til SSS'!$A$47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SSS'!$B$47:$C$47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20D-42DE-BBF7-45773CA77A3A}"/>
            </c:ext>
          </c:extLst>
        </c:ser>
        <c:ser>
          <c:idx val="4"/>
          <c:order val="4"/>
          <c:tx>
            <c:strRef>
              <c:f>'Fjöldi koma til SSS'!$A$48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SSS'!$B$48:$C$48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20D-42DE-BBF7-45773CA77A3A}"/>
            </c:ext>
          </c:extLst>
        </c:ser>
        <c:ser>
          <c:idx val="5"/>
          <c:order val="5"/>
          <c:tx>
            <c:strRef>
              <c:f>'Fjöldi koma til SSS'!$A$49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SSS'!$B$49:$C$49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20D-42DE-BBF7-45773CA77A3A}"/>
            </c:ext>
          </c:extLst>
        </c:ser>
        <c:ser>
          <c:idx val="6"/>
          <c:order val="6"/>
          <c:tx>
            <c:strRef>
              <c:f>'Fjöldi koma til SSS'!$A$50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SSS'!$B$50:$C$50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20D-42DE-BBF7-45773CA77A3A}"/>
            </c:ext>
          </c:extLst>
        </c:ser>
        <c:ser>
          <c:idx val="7"/>
          <c:order val="7"/>
          <c:tx>
            <c:strRef>
              <c:f>'Fjöldi koma til SSS'!$A$51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SSS'!$B$51:$C$51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20D-42DE-BBF7-45773CA77A3A}"/>
            </c:ext>
          </c:extLst>
        </c:ser>
        <c:ser>
          <c:idx val="8"/>
          <c:order val="8"/>
          <c:tx>
            <c:strRef>
              <c:f>'Fjöldi koma til SSS'!$A$52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SSS'!$B$52:$C$52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0D-42DE-BBF7-45773CA77A3A}"/>
            </c:ext>
          </c:extLst>
        </c:ser>
        <c:ser>
          <c:idx val="9"/>
          <c:order val="9"/>
          <c:tx>
            <c:strRef>
              <c:f>'Fjöldi koma til SSS'!$A$53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SSS'!$B$53:$C$53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20D-42DE-BBF7-45773CA77A3A}"/>
            </c:ext>
          </c:extLst>
        </c:ser>
        <c:ser>
          <c:idx val="10"/>
          <c:order val="10"/>
          <c:tx>
            <c:strRef>
              <c:f>'Fjöldi koma til SSS'!$A$54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SSS'!$B$54:$C$54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20D-42DE-BBF7-45773CA77A3A}"/>
            </c:ext>
          </c:extLst>
        </c:ser>
        <c:ser>
          <c:idx val="11"/>
          <c:order val="11"/>
          <c:tx>
            <c:strRef>
              <c:f>'Fjöldi koma til SSS'!$A$55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SSS'!$B$55:$C$55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820D-42DE-BBF7-45773CA77A3A}"/>
            </c:ext>
          </c:extLst>
        </c:ser>
        <c:ser>
          <c:idx val="12"/>
          <c:order val="12"/>
          <c:tx>
            <c:strRef>
              <c:f>'Fjöldi koma til SSS'!$A$56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SSS'!$B$56:$C$56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20D-42DE-BBF7-45773CA77A3A}"/>
            </c:ext>
          </c:extLst>
        </c:ser>
        <c:ser>
          <c:idx val="13"/>
          <c:order val="13"/>
          <c:tx>
            <c:strRef>
              <c:f>'Fjöldi koma til SSS'!$A$57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SSS'!$B$57:$C$57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820D-42DE-BBF7-45773CA77A3A}"/>
            </c:ext>
          </c:extLst>
        </c:ser>
        <c:ser>
          <c:idx val="14"/>
          <c:order val="14"/>
          <c:tx>
            <c:strRef>
              <c:f>'Fjöldi koma til SSS'!$A$58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SSS'!$B$58:$C$58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20D-42DE-BBF7-45773CA77A3A}"/>
            </c:ext>
          </c:extLst>
        </c:ser>
        <c:ser>
          <c:idx val="15"/>
          <c:order val="15"/>
          <c:tx>
            <c:strRef>
              <c:f>'Fjöldi koma til SSS'!$A$59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SSS'!$B$59:$C$59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820D-42DE-BBF7-45773CA77A3A}"/>
            </c:ext>
          </c:extLst>
        </c:ser>
        <c:ser>
          <c:idx val="16"/>
          <c:order val="16"/>
          <c:tx>
            <c:strRef>
              <c:f>'Fjöldi koma til SSS'!$A$60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SSS'!$B$60:$C$60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820D-42DE-BBF7-45773CA77A3A}"/>
            </c:ext>
          </c:extLst>
        </c:ser>
        <c:ser>
          <c:idx val="17"/>
          <c:order val="17"/>
          <c:tx>
            <c:strRef>
              <c:f>'Fjöldi koma til SSS'!$A$61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SSS'!$B$61:$C$61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820D-42DE-BBF7-45773CA77A3A}"/>
            </c:ext>
          </c:extLst>
        </c:ser>
        <c:ser>
          <c:idx val="18"/>
          <c:order val="18"/>
          <c:tx>
            <c:strRef>
              <c:f>'Fjöldi koma til SSS'!$A$62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SSS'!$B$62:$C$62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820D-42DE-BBF7-45773CA77A3A}"/>
            </c:ext>
          </c:extLst>
        </c:ser>
        <c:ser>
          <c:idx val="19"/>
          <c:order val="19"/>
          <c:tx>
            <c:strRef>
              <c:f>'Fjöldi koma til SSS'!$A$63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til SSS'!$B$43:$C$43</c:f>
              <c:strCache>
                <c:ptCount val="2"/>
                <c:pt idx="0">
                  <c:v>Janúar</c:v>
                </c:pt>
                <c:pt idx="1">
                  <c:v>Febrúar</c:v>
                </c:pt>
              </c:strCache>
            </c:strRef>
          </c:cat>
          <c:val>
            <c:numRef>
              <c:f>'Fjöldi koma til SSS'!$B$63:$C$63</c:f>
              <c:numCache>
                <c:formatCode>0.0%</c:formatCode>
                <c:ptCount val="2"/>
                <c:pt idx="0">
                  <c:v>3.03395247579786E-2</c:v>
                </c:pt>
                <c:pt idx="1">
                  <c:v>2.6466803145423153E-2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20D-42DE-BBF7-45773CA77A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9309184"/>
        <c:axId val="309309744"/>
      </c:barChart>
      <c:catAx>
        <c:axId val="30930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9309744"/>
        <c:crosses val="autoZero"/>
        <c:auto val="1"/>
        <c:lblAlgn val="ctr"/>
        <c:lblOffset val="100"/>
        <c:noMultiLvlLbl val="0"/>
      </c:catAx>
      <c:valAx>
        <c:axId val="309309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930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Fjöldi</a:t>
            </a:r>
            <a:r>
              <a:rPr lang="is-IS" baseline="0"/>
              <a:t> koma á bráðamóttöku sem hlutfall af fjölda skráðra á heilsugæslu</a:t>
            </a:r>
            <a:endParaRPr lang="is-I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á BMT'!$A$44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BMT'!$B$44:$O$44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9F-4578-9698-DD4BD9AA2560}"/>
            </c:ext>
          </c:extLst>
        </c:ser>
        <c:ser>
          <c:idx val="1"/>
          <c:order val="1"/>
          <c:tx>
            <c:strRef>
              <c:f>'Fjöldi koma á BMT'!$A$45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BMT'!$B$45:$O$45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69F-4578-9698-DD4BD9AA2560}"/>
            </c:ext>
          </c:extLst>
        </c:ser>
        <c:ser>
          <c:idx val="2"/>
          <c:order val="2"/>
          <c:tx>
            <c:strRef>
              <c:f>'Fjöldi koma á BMT'!$A$46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BMT'!$B$46:$O$46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69F-4578-9698-DD4BD9AA2560}"/>
            </c:ext>
          </c:extLst>
        </c:ser>
        <c:ser>
          <c:idx val="3"/>
          <c:order val="3"/>
          <c:tx>
            <c:strRef>
              <c:f>'Fjöldi koma á BMT'!$A$47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BMT'!$B$47:$O$47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69F-4578-9698-DD4BD9AA2560}"/>
            </c:ext>
          </c:extLst>
        </c:ser>
        <c:ser>
          <c:idx val="4"/>
          <c:order val="4"/>
          <c:tx>
            <c:strRef>
              <c:f>'Fjöldi koma á BMT'!$A$48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BMT'!$B$48:$O$48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69F-4578-9698-DD4BD9AA2560}"/>
            </c:ext>
          </c:extLst>
        </c:ser>
        <c:ser>
          <c:idx val="5"/>
          <c:order val="5"/>
          <c:tx>
            <c:strRef>
              <c:f>'Fjöldi koma á BMT'!$A$49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BMT'!$B$49:$O$49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69F-4578-9698-DD4BD9AA2560}"/>
            </c:ext>
          </c:extLst>
        </c:ser>
        <c:ser>
          <c:idx val="6"/>
          <c:order val="6"/>
          <c:tx>
            <c:strRef>
              <c:f>'Fjöldi koma á BMT'!$A$50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BMT'!$B$50:$O$50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69F-4578-9698-DD4BD9AA2560}"/>
            </c:ext>
          </c:extLst>
        </c:ser>
        <c:ser>
          <c:idx val="7"/>
          <c:order val="7"/>
          <c:tx>
            <c:strRef>
              <c:f>'Fjöldi koma á BMT'!$A$51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BMT'!$B$51:$O$51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69F-4578-9698-DD4BD9AA2560}"/>
            </c:ext>
          </c:extLst>
        </c:ser>
        <c:ser>
          <c:idx val="8"/>
          <c:order val="8"/>
          <c:tx>
            <c:strRef>
              <c:f>'Fjöldi koma á BMT'!$A$52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BMT'!$B$52:$O$52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69F-4578-9698-DD4BD9AA2560}"/>
            </c:ext>
          </c:extLst>
        </c:ser>
        <c:ser>
          <c:idx val="9"/>
          <c:order val="9"/>
          <c:tx>
            <c:strRef>
              <c:f>'Fjöldi koma á BMT'!$A$53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BMT'!$B$53:$O$53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69F-4578-9698-DD4BD9AA2560}"/>
            </c:ext>
          </c:extLst>
        </c:ser>
        <c:ser>
          <c:idx val="10"/>
          <c:order val="10"/>
          <c:tx>
            <c:strRef>
              <c:f>'Fjöldi koma á BMT'!$A$54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BMT'!$B$54:$O$54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69F-4578-9698-DD4BD9AA2560}"/>
            </c:ext>
          </c:extLst>
        </c:ser>
        <c:ser>
          <c:idx val="11"/>
          <c:order val="11"/>
          <c:tx>
            <c:strRef>
              <c:f>'Fjöldi koma á BMT'!$A$55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BMT'!$B$55:$O$55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69F-4578-9698-DD4BD9AA2560}"/>
            </c:ext>
          </c:extLst>
        </c:ser>
        <c:ser>
          <c:idx val="12"/>
          <c:order val="12"/>
          <c:tx>
            <c:strRef>
              <c:f>'Fjöldi koma á BMT'!$A$56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BMT'!$B$56:$O$56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69F-4578-9698-DD4BD9AA2560}"/>
            </c:ext>
          </c:extLst>
        </c:ser>
        <c:ser>
          <c:idx val="13"/>
          <c:order val="13"/>
          <c:tx>
            <c:strRef>
              <c:f>'Fjöldi koma á BMT'!$A$57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BMT'!$B$57:$O$57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A69F-4578-9698-DD4BD9AA2560}"/>
            </c:ext>
          </c:extLst>
        </c:ser>
        <c:ser>
          <c:idx val="14"/>
          <c:order val="14"/>
          <c:tx>
            <c:strRef>
              <c:f>'Fjöldi koma á BMT'!$A$58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BMT'!$B$58:$O$58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A69F-4578-9698-DD4BD9AA2560}"/>
            </c:ext>
          </c:extLst>
        </c:ser>
        <c:ser>
          <c:idx val="15"/>
          <c:order val="15"/>
          <c:tx>
            <c:strRef>
              <c:f>'Fjöldi koma á BMT'!$A$59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BMT'!$B$59:$O$59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A69F-4578-9698-DD4BD9AA2560}"/>
            </c:ext>
          </c:extLst>
        </c:ser>
        <c:ser>
          <c:idx val="16"/>
          <c:order val="16"/>
          <c:tx>
            <c:strRef>
              <c:f>'Fjöldi koma á BMT'!$A$60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BMT'!$B$60:$O$60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A69F-4578-9698-DD4BD9AA2560}"/>
            </c:ext>
          </c:extLst>
        </c:ser>
        <c:ser>
          <c:idx val="17"/>
          <c:order val="17"/>
          <c:tx>
            <c:strRef>
              <c:f>'Fjöldi koma á BMT'!$A$61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BMT'!$B$61:$O$61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69F-4578-9698-DD4BD9AA2560}"/>
            </c:ext>
          </c:extLst>
        </c:ser>
        <c:ser>
          <c:idx val="18"/>
          <c:order val="18"/>
          <c:tx>
            <c:strRef>
              <c:f>'Fjöldi koma á BMT'!$A$62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BMT'!$B$62:$O$62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A69F-4578-9698-DD4BD9AA2560}"/>
            </c:ext>
          </c:extLst>
        </c:ser>
        <c:ser>
          <c:idx val="19"/>
          <c:order val="19"/>
          <c:tx>
            <c:strRef>
              <c:f>'Fjöldi koma á BMT'!$A$63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BMT'!$B$43:$O$43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BMT'!$B$63:$O$63</c:f>
              <c:numCache>
                <c:formatCode>0.0%</c:formatCode>
                <c:ptCount val="14"/>
                <c:pt idx="0">
                  <c:v>1.6955134332308868E-2</c:v>
                </c:pt>
                <c:pt idx="1">
                  <c:v>2.0192860834040229E-2</c:v>
                </c:pt>
                <c:pt idx="2">
                  <c:v>1.8377936749551373E-2</c:v>
                </c:pt>
                <c:pt idx="3">
                  <c:v>1.7742201683446115E-2</c:v>
                </c:pt>
                <c:pt idx="4">
                  <c:v>2.4904418525867493E-2</c:v>
                </c:pt>
                <c:pt idx="5">
                  <c:v>2.2544244586970151E-2</c:v>
                </c:pt>
                <c:pt idx="6">
                  <c:v>2.135181675629395E-2</c:v>
                </c:pt>
                <c:pt idx="7">
                  <c:v>1.9952435662851119E-2</c:v>
                </c:pt>
                <c:pt idx="8">
                  <c:v>2.1045440625662527E-2</c:v>
                </c:pt>
                <c:pt idx="9">
                  <c:v>2.2224100447487169E-2</c:v>
                </c:pt>
                <c:pt idx="10">
                  <c:v>2.199923350875389E-2</c:v>
                </c:pt>
                <c:pt idx="11">
                  <c:v>2.4066301122255506E-2</c:v>
                </c:pt>
                <c:pt idx="12">
                  <c:v>2.3799156978090694E-2</c:v>
                </c:pt>
                <c:pt idx="13">
                  <c:v>2.1145047607270928E-2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A69F-4578-9698-DD4BD9AA2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0602928"/>
        <c:axId val="310603488"/>
      </c:barChart>
      <c:catAx>
        <c:axId val="31060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0603488"/>
        <c:crosses val="autoZero"/>
        <c:auto val="1"/>
        <c:lblAlgn val="ctr"/>
        <c:lblOffset val="100"/>
        <c:noMultiLvlLbl val="0"/>
      </c:catAx>
      <c:valAx>
        <c:axId val="31060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060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Fjöldi</a:t>
            </a:r>
            <a:r>
              <a:rPr lang="en-US" baseline="0"/>
              <a:t> koma á Læknavaktina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á Læknavaktina'!$A$21</c:f>
              <c:strCache>
                <c:ptCount val="1"/>
                <c:pt idx="0">
                  <c:v>Samtals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á Læknavaktina'!$B$1:$O$1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Læknavaktina'!$B$21:$O$21</c:f>
              <c:numCache>
                <c:formatCode>#,##0</c:formatCode>
                <c:ptCount val="14"/>
                <c:pt idx="0">
                  <c:v>6119</c:v>
                </c:pt>
                <c:pt idx="1">
                  <c:v>6449</c:v>
                </c:pt>
                <c:pt idx="2">
                  <c:v>6725</c:v>
                </c:pt>
                <c:pt idx="3">
                  <c:v>7391</c:v>
                </c:pt>
                <c:pt idx="4">
                  <c:v>6565</c:v>
                </c:pt>
                <c:pt idx="5">
                  <c:v>5175</c:v>
                </c:pt>
                <c:pt idx="6">
                  <c:v>5908</c:v>
                </c:pt>
                <c:pt idx="7">
                  <c:v>5230</c:v>
                </c:pt>
                <c:pt idx="8">
                  <c:v>5791</c:v>
                </c:pt>
                <c:pt idx="9">
                  <c:v>5984</c:v>
                </c:pt>
                <c:pt idx="10">
                  <c:v>5613</c:v>
                </c:pt>
                <c:pt idx="11">
                  <c:v>7394</c:v>
                </c:pt>
                <c:pt idx="12">
                  <c:v>7217</c:v>
                </c:pt>
                <c:pt idx="13">
                  <c:v>6379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7C-4001-9C40-A922A978D5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0605728"/>
        <c:axId val="310606288"/>
      </c:barChart>
      <c:catAx>
        <c:axId val="31060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0606288"/>
        <c:crosses val="autoZero"/>
        <c:auto val="1"/>
        <c:lblAlgn val="ctr"/>
        <c:lblOffset val="100"/>
        <c:noMultiLvlLbl val="0"/>
      </c:catAx>
      <c:valAx>
        <c:axId val="31060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060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Fjöldi</a:t>
            </a:r>
            <a:r>
              <a:rPr lang="is-IS" baseline="0"/>
              <a:t> koma á Læknavaktina sem hlutfall af fjölda skráðra á heilsugæslu</a:t>
            </a:r>
            <a:endParaRPr lang="is-I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á Læknavaktina'!$A$44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Læknavaktina'!$B$44:$O$44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FD-40BA-B921-A963352CFDD0}"/>
            </c:ext>
          </c:extLst>
        </c:ser>
        <c:ser>
          <c:idx val="1"/>
          <c:order val="1"/>
          <c:tx>
            <c:strRef>
              <c:f>'Fjöldi koma á Læknavaktina'!$A$45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Læknavaktina'!$B$45:$O$45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6FD-40BA-B921-A963352CFDD0}"/>
            </c:ext>
          </c:extLst>
        </c:ser>
        <c:ser>
          <c:idx val="2"/>
          <c:order val="2"/>
          <c:tx>
            <c:strRef>
              <c:f>'Fjöldi koma á Læknavaktina'!$A$46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Læknavaktina'!$B$46:$O$46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6FD-40BA-B921-A963352CFDD0}"/>
            </c:ext>
          </c:extLst>
        </c:ser>
        <c:ser>
          <c:idx val="3"/>
          <c:order val="3"/>
          <c:tx>
            <c:strRef>
              <c:f>'Fjöldi koma á Læknavaktina'!$A$47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Læknavaktina'!$B$47:$O$47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6FD-40BA-B921-A963352CFDD0}"/>
            </c:ext>
          </c:extLst>
        </c:ser>
        <c:ser>
          <c:idx val="4"/>
          <c:order val="4"/>
          <c:tx>
            <c:strRef>
              <c:f>'Fjöldi koma á Læknavaktina'!$A$48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Læknavaktina'!$B$48:$O$48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6FD-40BA-B921-A963352CFDD0}"/>
            </c:ext>
          </c:extLst>
        </c:ser>
        <c:ser>
          <c:idx val="5"/>
          <c:order val="5"/>
          <c:tx>
            <c:strRef>
              <c:f>'Fjöldi koma á Læknavaktina'!$A$49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Læknavaktina'!$B$49:$O$49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6FD-40BA-B921-A963352CFDD0}"/>
            </c:ext>
          </c:extLst>
        </c:ser>
        <c:ser>
          <c:idx val="6"/>
          <c:order val="6"/>
          <c:tx>
            <c:strRef>
              <c:f>'Fjöldi koma á Læknavaktina'!$A$50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Læknavaktina'!$B$50:$O$50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6FD-40BA-B921-A963352CFDD0}"/>
            </c:ext>
          </c:extLst>
        </c:ser>
        <c:ser>
          <c:idx val="7"/>
          <c:order val="7"/>
          <c:tx>
            <c:strRef>
              <c:f>'Fjöldi koma á Læknavaktina'!$A$51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Læknavaktina'!$B$51:$O$51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6FD-40BA-B921-A963352CFDD0}"/>
            </c:ext>
          </c:extLst>
        </c:ser>
        <c:ser>
          <c:idx val="8"/>
          <c:order val="8"/>
          <c:tx>
            <c:strRef>
              <c:f>'Fjöldi koma á Læknavaktina'!$A$52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Læknavaktina'!$B$52:$O$52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6FD-40BA-B921-A963352CFDD0}"/>
            </c:ext>
          </c:extLst>
        </c:ser>
        <c:ser>
          <c:idx val="9"/>
          <c:order val="9"/>
          <c:tx>
            <c:strRef>
              <c:f>'Fjöldi koma á Læknavaktina'!$A$53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Læknavaktina'!$B$53:$O$53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6FD-40BA-B921-A963352CFDD0}"/>
            </c:ext>
          </c:extLst>
        </c:ser>
        <c:ser>
          <c:idx val="10"/>
          <c:order val="10"/>
          <c:tx>
            <c:strRef>
              <c:f>'Fjöldi koma á Læknavaktina'!$A$54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Læknavaktina'!$B$54:$O$54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6FD-40BA-B921-A963352CFDD0}"/>
            </c:ext>
          </c:extLst>
        </c:ser>
        <c:ser>
          <c:idx val="11"/>
          <c:order val="11"/>
          <c:tx>
            <c:strRef>
              <c:f>'Fjöldi koma á Læknavaktina'!$A$55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Læknavaktina'!$B$55:$O$55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6FD-40BA-B921-A963352CFDD0}"/>
            </c:ext>
          </c:extLst>
        </c:ser>
        <c:ser>
          <c:idx val="12"/>
          <c:order val="12"/>
          <c:tx>
            <c:strRef>
              <c:f>'Fjöldi koma á Læknavaktina'!$A$56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Læknavaktina'!$B$56:$O$56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6FD-40BA-B921-A963352CFDD0}"/>
            </c:ext>
          </c:extLst>
        </c:ser>
        <c:ser>
          <c:idx val="13"/>
          <c:order val="13"/>
          <c:tx>
            <c:strRef>
              <c:f>'Fjöldi koma á Læknavaktina'!$A$57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Læknavaktina'!$B$57:$O$57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6FD-40BA-B921-A963352CFDD0}"/>
            </c:ext>
          </c:extLst>
        </c:ser>
        <c:ser>
          <c:idx val="14"/>
          <c:order val="14"/>
          <c:tx>
            <c:strRef>
              <c:f>'Fjöldi koma á Læknavaktina'!$A$58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Læknavaktina'!$B$58:$O$58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6FD-40BA-B921-A963352CFDD0}"/>
            </c:ext>
          </c:extLst>
        </c:ser>
        <c:ser>
          <c:idx val="15"/>
          <c:order val="15"/>
          <c:tx>
            <c:strRef>
              <c:f>'Fjöldi koma á Læknavaktina'!$A$59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Læknavaktina'!$B$59:$O$59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6FD-40BA-B921-A963352CFDD0}"/>
            </c:ext>
          </c:extLst>
        </c:ser>
        <c:ser>
          <c:idx val="16"/>
          <c:order val="16"/>
          <c:tx>
            <c:strRef>
              <c:f>'Fjöldi koma á Læknavaktina'!$A$60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Læknavaktina'!$B$60:$O$60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36FD-40BA-B921-A963352CFDD0}"/>
            </c:ext>
          </c:extLst>
        </c:ser>
        <c:ser>
          <c:idx val="17"/>
          <c:order val="17"/>
          <c:tx>
            <c:strRef>
              <c:f>'Fjöldi koma á Læknavaktina'!$A$61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Læknavaktina'!$B$61:$O$61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6FD-40BA-B921-A963352CFDD0}"/>
            </c:ext>
          </c:extLst>
        </c:ser>
        <c:ser>
          <c:idx val="18"/>
          <c:order val="18"/>
          <c:tx>
            <c:strRef>
              <c:f>'Fjöldi koma á Læknavaktina'!$A$62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Læknavaktina'!$B$62:$O$62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36FD-40BA-B921-A963352CFDD0}"/>
            </c:ext>
          </c:extLst>
        </c:ser>
        <c:ser>
          <c:idx val="19"/>
          <c:order val="19"/>
          <c:tx>
            <c:strRef>
              <c:f>'Fjöldi koma á Læknavaktina'!$A$63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Læknavaktina'!$B$43:$O$43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Læknavaktina'!$B$63:$O$63</c:f>
              <c:numCache>
                <c:formatCode>0.0%</c:formatCode>
                <c:ptCount val="14"/>
                <c:pt idx="0">
                  <c:v>2.9993774784445783E-2</c:v>
                </c:pt>
                <c:pt idx="1">
                  <c:v>3.1439826054738156E-2</c:v>
                </c:pt>
                <c:pt idx="2">
                  <c:v>3.2704849071376815E-2</c:v>
                </c:pt>
                <c:pt idx="3">
                  <c:v>3.5877595798180638E-2</c:v>
                </c:pt>
                <c:pt idx="4">
                  <c:v>3.1771765958476507E-2</c:v>
                </c:pt>
                <c:pt idx="5">
                  <c:v>2.4955393740656796E-2</c:v>
                </c:pt>
                <c:pt idx="6">
                  <c:v>2.8417781796842682E-2</c:v>
                </c:pt>
                <c:pt idx="7">
                  <c:v>2.4727781639031124E-2</c:v>
                </c:pt>
                <c:pt idx="8">
                  <c:v>2.7283220654401544E-2</c:v>
                </c:pt>
                <c:pt idx="9">
                  <c:v>2.8098249963609385E-2</c:v>
                </c:pt>
                <c:pt idx="10">
                  <c:v>2.6233630270795748E-2</c:v>
                </c:pt>
                <c:pt idx="11">
                  <c:v>3.4445650502895317E-2</c:v>
                </c:pt>
                <c:pt idx="12">
                  <c:v>3.3429061095928483E-2</c:v>
                </c:pt>
                <c:pt idx="13">
                  <c:v>2.9214697571319309E-2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6FD-40BA-B921-A963352CFD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1344416"/>
        <c:axId val="311344976"/>
      </c:barChart>
      <c:catAx>
        <c:axId val="31134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1344976"/>
        <c:crosses val="autoZero"/>
        <c:auto val="1"/>
        <c:lblAlgn val="ctr"/>
        <c:lblOffset val="100"/>
        <c:noMultiLvlLbl val="0"/>
      </c:catAx>
      <c:valAx>
        <c:axId val="311344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134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Komureikningar</a:t>
            </a:r>
            <a:r>
              <a:rPr lang="is-IS" baseline="0"/>
              <a:t> (aðrir skjólstæðingar)</a:t>
            </a:r>
            <a:endParaRPr lang="is-I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Komureikningar!$A$2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Komureikningar!$B$2:$O$2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1F-493A-A36E-DEC40FF8C8DC}"/>
            </c:ext>
          </c:extLst>
        </c:ser>
        <c:ser>
          <c:idx val="1"/>
          <c:order val="1"/>
          <c:tx>
            <c:strRef>
              <c:f>Komureikningar!$A$3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1F-493A-A36E-DEC40FF8C8DC}"/>
            </c:ext>
          </c:extLst>
        </c:ser>
        <c:ser>
          <c:idx val="2"/>
          <c:order val="2"/>
          <c:tx>
            <c:strRef>
              <c:f>Komureikningar!$A$4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51F-493A-A36E-DEC40FF8C8DC}"/>
            </c:ext>
          </c:extLst>
        </c:ser>
        <c:ser>
          <c:idx val="3"/>
          <c:order val="3"/>
          <c:tx>
            <c:strRef>
              <c:f>Komureikningar!$A$5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51F-493A-A36E-DEC40FF8C8DC}"/>
            </c:ext>
          </c:extLst>
        </c:ser>
        <c:ser>
          <c:idx val="4"/>
          <c:order val="4"/>
          <c:tx>
            <c:strRef>
              <c:f>Komureikningar!$A$6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51F-493A-A36E-DEC40FF8C8DC}"/>
            </c:ext>
          </c:extLst>
        </c:ser>
        <c:ser>
          <c:idx val="5"/>
          <c:order val="5"/>
          <c:tx>
            <c:strRef>
              <c:f>Komureikningar!$A$7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51F-493A-A36E-DEC40FF8C8DC}"/>
            </c:ext>
          </c:extLst>
        </c:ser>
        <c:ser>
          <c:idx val="6"/>
          <c:order val="6"/>
          <c:tx>
            <c:strRef>
              <c:f>Komureikningar!$A$8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51F-493A-A36E-DEC40FF8C8DC}"/>
            </c:ext>
          </c:extLst>
        </c:ser>
        <c:ser>
          <c:idx val="7"/>
          <c:order val="7"/>
          <c:tx>
            <c:strRef>
              <c:f>Komureikningar!$A$9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51F-493A-A36E-DEC40FF8C8DC}"/>
            </c:ext>
          </c:extLst>
        </c:ser>
        <c:ser>
          <c:idx val="8"/>
          <c:order val="8"/>
          <c:tx>
            <c:strRef>
              <c:f>Komureikningar!$A$10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51F-493A-A36E-DEC40FF8C8DC}"/>
            </c:ext>
          </c:extLst>
        </c:ser>
        <c:ser>
          <c:idx val="9"/>
          <c:order val="9"/>
          <c:tx>
            <c:strRef>
              <c:f>Komureikningar!$A$11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651F-493A-A36E-DEC40FF8C8DC}"/>
            </c:ext>
          </c:extLst>
        </c:ser>
        <c:ser>
          <c:idx val="10"/>
          <c:order val="10"/>
          <c:tx>
            <c:strRef>
              <c:f>Komureikningar!$A$12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51F-493A-A36E-DEC40FF8C8DC}"/>
            </c:ext>
          </c:extLst>
        </c:ser>
        <c:ser>
          <c:idx val="11"/>
          <c:order val="11"/>
          <c:tx>
            <c:strRef>
              <c:f>Komureikningar!$A$13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651F-493A-A36E-DEC40FF8C8DC}"/>
            </c:ext>
          </c:extLst>
        </c:ser>
        <c:ser>
          <c:idx val="12"/>
          <c:order val="12"/>
          <c:tx>
            <c:strRef>
              <c:f>Komureikningar!$A$14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651F-493A-A36E-DEC40FF8C8DC}"/>
            </c:ext>
          </c:extLst>
        </c:ser>
        <c:ser>
          <c:idx val="13"/>
          <c:order val="13"/>
          <c:tx>
            <c:strRef>
              <c:f>Komureikningar!$A$15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651F-493A-A36E-DEC40FF8C8DC}"/>
            </c:ext>
          </c:extLst>
        </c:ser>
        <c:ser>
          <c:idx val="14"/>
          <c:order val="14"/>
          <c:tx>
            <c:strRef>
              <c:f>Komureikningar!$A$16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51F-493A-A36E-DEC40FF8C8DC}"/>
            </c:ext>
          </c:extLst>
        </c:ser>
        <c:ser>
          <c:idx val="15"/>
          <c:order val="15"/>
          <c:tx>
            <c:strRef>
              <c:f>Komureikningar!$A$17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651F-493A-A36E-DEC40FF8C8DC}"/>
            </c:ext>
          </c:extLst>
        </c:ser>
        <c:ser>
          <c:idx val="16"/>
          <c:order val="16"/>
          <c:tx>
            <c:strRef>
              <c:f>Komureikningar!$A$18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651F-493A-A36E-DEC40FF8C8DC}"/>
            </c:ext>
          </c:extLst>
        </c:ser>
        <c:ser>
          <c:idx val="17"/>
          <c:order val="17"/>
          <c:tx>
            <c:strRef>
              <c:f>Komureikningar!$A$19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651F-493A-A36E-DEC40FF8C8DC}"/>
            </c:ext>
          </c:extLst>
        </c:ser>
        <c:ser>
          <c:idx val="18"/>
          <c:order val="18"/>
          <c:tx>
            <c:strRef>
              <c:f>Komureikningar!$A$20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651F-493A-A36E-DEC40FF8C8DC}"/>
            </c:ext>
          </c:extLst>
        </c:ser>
        <c:ser>
          <c:idx val="19"/>
          <c:order val="19"/>
          <c:tx>
            <c:strRef>
              <c:f>Komureikningar!$A$21</c:f>
              <c:strCache>
                <c:ptCount val="1"/>
                <c:pt idx="0">
                  <c:v>Meðalfjöldi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Komureikningar!$B$21:$O$21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651F-493A-A36E-DEC40FF8C8DC}"/>
            </c:ext>
          </c:extLst>
        </c:ser>
        <c:ser>
          <c:idx val="20"/>
          <c:order val="20"/>
          <c:tx>
            <c:strRef>
              <c:f>Komureikningar!$A$22</c:f>
              <c:strCache>
                <c:ptCount val="1"/>
                <c:pt idx="0">
                  <c:v>Samtals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Komureikningar!$B$1:$O$1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Komureikningar!$B$22:$O$22</c:f>
              <c:numCache>
                <c:formatCode>#,##0</c:formatCode>
                <c:ptCount val="14"/>
                <c:pt idx="0">
                  <c:v>675</c:v>
                </c:pt>
                <c:pt idx="1">
                  <c:v>589</c:v>
                </c:pt>
                <c:pt idx="2">
                  <c:v>781</c:v>
                </c:pt>
                <c:pt idx="3">
                  <c:v>530</c:v>
                </c:pt>
                <c:pt idx="4">
                  <c:v>640</c:v>
                </c:pt>
                <c:pt idx="5">
                  <c:v>649</c:v>
                </c:pt>
                <c:pt idx="6">
                  <c:v>602</c:v>
                </c:pt>
                <c:pt idx="7">
                  <c:v>521</c:v>
                </c:pt>
                <c:pt idx="8">
                  <c:v>693</c:v>
                </c:pt>
                <c:pt idx="9">
                  <c:v>976</c:v>
                </c:pt>
                <c:pt idx="10">
                  <c:v>576</c:v>
                </c:pt>
                <c:pt idx="11">
                  <c:v>497</c:v>
                </c:pt>
                <c:pt idx="12">
                  <c:v>617</c:v>
                </c:pt>
                <c:pt idx="13">
                  <c:v>454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651F-493A-A36E-DEC40FF8C8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2784144"/>
        <c:axId val="312784704"/>
      </c:barChart>
      <c:catAx>
        <c:axId val="31278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2784704"/>
        <c:crosses val="autoZero"/>
        <c:auto val="1"/>
        <c:lblAlgn val="ctr"/>
        <c:lblOffset val="100"/>
        <c:noMultiLvlLbl val="0"/>
      </c:catAx>
      <c:valAx>
        <c:axId val="312784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1278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Meðalfjöldi</a:t>
            </a:r>
            <a:r>
              <a:rPr lang="en-US" baseline="0" dirty="0"/>
              <a:t> á </a:t>
            </a:r>
            <a:r>
              <a:rPr lang="en-US" baseline="0" dirty="0" err="1"/>
              <a:t>stöð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Skráðir!$A$3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37-46C7-B3F3-332867DB7472}"/>
            </c:ext>
          </c:extLst>
        </c:ser>
        <c:ser>
          <c:idx val="1"/>
          <c:order val="1"/>
          <c:tx>
            <c:strRef>
              <c:f>Skráðir!$A$4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37-46C7-B3F3-332867DB7472}"/>
            </c:ext>
          </c:extLst>
        </c:ser>
        <c:ser>
          <c:idx val="2"/>
          <c:order val="2"/>
          <c:tx>
            <c:strRef>
              <c:f>Skráðir!$A$5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737-46C7-B3F3-332867DB7472}"/>
            </c:ext>
          </c:extLst>
        </c:ser>
        <c:ser>
          <c:idx val="3"/>
          <c:order val="3"/>
          <c:tx>
            <c:strRef>
              <c:f>Skráðir!$A$6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737-46C7-B3F3-332867DB7472}"/>
            </c:ext>
          </c:extLst>
        </c:ser>
        <c:ser>
          <c:idx val="4"/>
          <c:order val="4"/>
          <c:tx>
            <c:strRef>
              <c:f>Skráðir!$A$7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737-46C7-B3F3-332867DB7472}"/>
            </c:ext>
          </c:extLst>
        </c:ser>
        <c:ser>
          <c:idx val="5"/>
          <c:order val="5"/>
          <c:tx>
            <c:strRef>
              <c:f>Skráðir!$A$8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737-46C7-B3F3-332867DB7472}"/>
            </c:ext>
          </c:extLst>
        </c:ser>
        <c:ser>
          <c:idx val="6"/>
          <c:order val="6"/>
          <c:tx>
            <c:strRef>
              <c:f>Skráðir!$A$9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737-46C7-B3F3-332867DB7472}"/>
            </c:ext>
          </c:extLst>
        </c:ser>
        <c:ser>
          <c:idx val="7"/>
          <c:order val="7"/>
          <c:tx>
            <c:strRef>
              <c:f>Skráðir!$A$10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737-46C7-B3F3-332867DB7472}"/>
            </c:ext>
          </c:extLst>
        </c:ser>
        <c:ser>
          <c:idx val="8"/>
          <c:order val="8"/>
          <c:tx>
            <c:strRef>
              <c:f>Skráðir!$A$11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737-46C7-B3F3-332867DB7472}"/>
            </c:ext>
          </c:extLst>
        </c:ser>
        <c:ser>
          <c:idx val="9"/>
          <c:order val="9"/>
          <c:tx>
            <c:strRef>
              <c:f>Skráðir!$A$12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737-46C7-B3F3-332867DB7472}"/>
            </c:ext>
          </c:extLst>
        </c:ser>
        <c:ser>
          <c:idx val="10"/>
          <c:order val="10"/>
          <c:tx>
            <c:strRef>
              <c:f>Skráðir!$A$13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737-46C7-B3F3-332867DB7472}"/>
            </c:ext>
          </c:extLst>
        </c:ser>
        <c:ser>
          <c:idx val="11"/>
          <c:order val="11"/>
          <c:tx>
            <c:strRef>
              <c:f>Skráðir!$A$14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0737-46C7-B3F3-332867DB7472}"/>
            </c:ext>
          </c:extLst>
        </c:ser>
        <c:ser>
          <c:idx val="12"/>
          <c:order val="12"/>
          <c:tx>
            <c:strRef>
              <c:f>Skráðir!$A$15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0737-46C7-B3F3-332867DB7472}"/>
            </c:ext>
          </c:extLst>
        </c:ser>
        <c:ser>
          <c:idx val="13"/>
          <c:order val="13"/>
          <c:tx>
            <c:strRef>
              <c:f>Skráðir!$A$16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0737-46C7-B3F3-332867DB7472}"/>
            </c:ext>
          </c:extLst>
        </c:ser>
        <c:ser>
          <c:idx val="14"/>
          <c:order val="14"/>
          <c:tx>
            <c:strRef>
              <c:f>Skráðir!$A$17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0737-46C7-B3F3-332867DB7472}"/>
            </c:ext>
          </c:extLst>
        </c:ser>
        <c:ser>
          <c:idx val="15"/>
          <c:order val="15"/>
          <c:tx>
            <c:strRef>
              <c:f>Skráðir!$A$18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0737-46C7-B3F3-332867DB7472}"/>
            </c:ext>
          </c:extLst>
        </c:ser>
        <c:ser>
          <c:idx val="16"/>
          <c:order val="16"/>
          <c:tx>
            <c:strRef>
              <c:f>Skráðir!$A$19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0737-46C7-B3F3-332867DB7472}"/>
            </c:ext>
          </c:extLst>
        </c:ser>
        <c:ser>
          <c:idx val="17"/>
          <c:order val="17"/>
          <c:tx>
            <c:strRef>
              <c:f>Skráðir!$A$20</c:f>
              <c:strCache>
                <c:ptCount val="1"/>
                <c:pt idx="0">
                  <c:v>Heilsugæslan Höfði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0737-46C7-B3F3-332867DB7472}"/>
            </c:ext>
          </c:extLst>
        </c:ser>
        <c:ser>
          <c:idx val="18"/>
          <c:order val="18"/>
          <c:tx>
            <c:strRef>
              <c:f>Skráðir!$A$21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Skráðir!$B$21:$O$21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0737-46C7-B3F3-332867DB7472}"/>
            </c:ext>
          </c:extLst>
        </c:ser>
        <c:ser>
          <c:idx val="19"/>
          <c:order val="19"/>
          <c:tx>
            <c:strRef>
              <c:f>Skráðir!$A$22</c:f>
              <c:strCache>
                <c:ptCount val="1"/>
                <c:pt idx="0">
                  <c:v>Meðalfjöldi á stöð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Skráðir!$B$22:$O$22</c:f>
              <c:numCache>
                <c:formatCode>#,##0</c:formatCode>
                <c:ptCount val="14"/>
                <c:pt idx="0">
                  <c:v>12000.529411764706</c:v>
                </c:pt>
                <c:pt idx="1">
                  <c:v>12066</c:v>
                </c:pt>
                <c:pt idx="2">
                  <c:v>12095.705882352941</c:v>
                </c:pt>
                <c:pt idx="3">
                  <c:v>12118</c:v>
                </c:pt>
                <c:pt idx="4">
                  <c:v>12154.705882352941</c:v>
                </c:pt>
                <c:pt idx="5">
                  <c:v>11520.555555555555</c:v>
                </c:pt>
                <c:pt idx="6">
                  <c:v>11552.388888888889</c:v>
                </c:pt>
                <c:pt idx="7">
                  <c:v>11131.736842105263</c:v>
                </c:pt>
                <c:pt idx="8">
                  <c:v>11171.315789473685</c:v>
                </c:pt>
                <c:pt idx="9">
                  <c:v>11208.78947368421</c:v>
                </c:pt>
                <c:pt idx="10">
                  <c:v>11261.157894736842</c:v>
                </c:pt>
                <c:pt idx="11">
                  <c:v>11297.736842105263</c:v>
                </c:pt>
                <c:pt idx="12">
                  <c:v>11362.631578947368</c:v>
                </c:pt>
                <c:pt idx="13">
                  <c:v>11492.052631578947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0737-46C7-B3F3-332867DB7472}"/>
            </c:ext>
          </c:extLst>
        </c:ser>
        <c:ser>
          <c:idx val="20"/>
          <c:order val="20"/>
          <c:tx>
            <c:strRef>
              <c:f>Skráðir!$A$23</c:f>
              <c:strCache>
                <c:ptCount val="1"/>
                <c:pt idx="0">
                  <c:v>Samtals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Skráðir!$B$2:$O$2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Skráðir!$B$23:$O$23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0737-46C7-B3F3-332867DB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7645440"/>
        <c:axId val="257646000"/>
      </c:barChart>
      <c:catAx>
        <c:axId val="25764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7646000"/>
        <c:crosses val="autoZero"/>
        <c:auto val="1"/>
        <c:lblAlgn val="ctr"/>
        <c:lblOffset val="100"/>
        <c:noMultiLvlLbl val="0"/>
      </c:catAx>
      <c:valAx>
        <c:axId val="257646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7645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Kvt</a:t>
            </a:r>
            <a:r>
              <a:rPr lang="is-IS" baseline="0"/>
              <a:t> á 5 ára hlaupandi meðaltali</a:t>
            </a:r>
            <a:endParaRPr lang="is-IS"/>
          </a:p>
        </c:rich>
      </c:tx>
      <c:layout>
        <c:manualLayout>
          <c:xMode val="edge"/>
          <c:yMode val="edge"/>
          <c:x val="0.27886261276164009"/>
          <c:y val="2.844444444444444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[Kostnaðarvísitala_okt._2017.xlsx]Mynd!$E$3</c:f>
              <c:strCache>
                <c:ptCount val="1"/>
                <c:pt idx="0">
                  <c:v>Karlkyn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[Kostnaðarvísitala_okt._2017.xlsx]Mynd!$D$4:$D$90</c:f>
              <c:numCache>
                <c:formatCode>0</c:formatCode>
                <c:ptCount val="8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</c:numCache>
            </c:numRef>
          </c:cat>
          <c:val>
            <c:numRef>
              <c:f>[Kostnaðarvísitala_okt._2017.xlsx]Mynd!$E$4:$E$90</c:f>
              <c:numCache>
                <c:formatCode>0.0</c:formatCode>
                <c:ptCount val="87"/>
                <c:pt idx="0">
                  <c:v>11.41887493263941</c:v>
                </c:pt>
                <c:pt idx="1">
                  <c:v>7.7238187626760162</c:v>
                </c:pt>
                <c:pt idx="2">
                  <c:v>5.9610664568652147</c:v>
                </c:pt>
                <c:pt idx="3">
                  <c:v>4.7147026022647598</c:v>
                </c:pt>
                <c:pt idx="4">
                  <c:v>4.0917363742850998</c:v>
                </c:pt>
                <c:pt idx="5">
                  <c:v>3.4693317689844547</c:v>
                </c:pt>
                <c:pt idx="6">
                  <c:v>1.6221046621769364</c:v>
                </c:pt>
                <c:pt idx="7">
                  <c:v>0.99838620276854495</c:v>
                </c:pt>
                <c:pt idx="8">
                  <c:v>0.63682259240753281</c:v>
                </c:pt>
                <c:pt idx="9">
                  <c:v>0.52392352476932602</c:v>
                </c:pt>
                <c:pt idx="10">
                  <c:v>0.3082504211457931</c:v>
                </c:pt>
                <c:pt idx="11">
                  <c:v>0.29977610060265492</c:v>
                </c:pt>
                <c:pt idx="12">
                  <c:v>0.29547911482219119</c:v>
                </c:pt>
                <c:pt idx="13">
                  <c:v>0.299156903228391</c:v>
                </c:pt>
                <c:pt idx="14">
                  <c:v>0.31284827376084484</c:v>
                </c:pt>
                <c:pt idx="15">
                  <c:v>0.3153046396683466</c:v>
                </c:pt>
                <c:pt idx="16">
                  <c:v>0.31478974464474874</c:v>
                </c:pt>
                <c:pt idx="17">
                  <c:v>0.32525424338986336</c:v>
                </c:pt>
                <c:pt idx="18">
                  <c:v>0.33259321584538631</c:v>
                </c:pt>
                <c:pt idx="19">
                  <c:v>0.33863648711456684</c:v>
                </c:pt>
                <c:pt idx="20">
                  <c:v>0.33569094945105432</c:v>
                </c:pt>
                <c:pt idx="21">
                  <c:v>0.33690629824099827</c:v>
                </c:pt>
                <c:pt idx="22">
                  <c:v>0.34172148613484682</c:v>
                </c:pt>
                <c:pt idx="23">
                  <c:v>0.33217365232869223</c:v>
                </c:pt>
                <c:pt idx="24">
                  <c:v>0.33163218307720754</c:v>
                </c:pt>
                <c:pt idx="25">
                  <c:v>0.3258410334299528</c:v>
                </c:pt>
                <c:pt idx="26">
                  <c:v>0.32777669103981105</c:v>
                </c:pt>
                <c:pt idx="27">
                  <c:v>0.32976829031809579</c:v>
                </c:pt>
                <c:pt idx="28">
                  <c:v>0.32611301170730539</c:v>
                </c:pt>
                <c:pt idx="29">
                  <c:v>0.32482527535976385</c:v>
                </c:pt>
                <c:pt idx="30">
                  <c:v>0.32139532155640421</c:v>
                </c:pt>
                <c:pt idx="31">
                  <c:v>0.32342119945783532</c:v>
                </c:pt>
                <c:pt idx="32">
                  <c:v>0.32585176641112923</c:v>
                </c:pt>
                <c:pt idx="33">
                  <c:v>0.32282453207035672</c:v>
                </c:pt>
                <c:pt idx="34">
                  <c:v>0.33000508721603766</c:v>
                </c:pt>
                <c:pt idx="35">
                  <c:v>0.33648604647920949</c:v>
                </c:pt>
                <c:pt idx="36">
                  <c:v>0.34433917415345333</c:v>
                </c:pt>
                <c:pt idx="37">
                  <c:v>0.34913818844297523</c:v>
                </c:pt>
                <c:pt idx="38">
                  <c:v>0.35253688654628434</c:v>
                </c:pt>
                <c:pt idx="39">
                  <c:v>0.35600991560896184</c:v>
                </c:pt>
                <c:pt idx="40">
                  <c:v>0.35102203698868184</c:v>
                </c:pt>
                <c:pt idx="41">
                  <c:v>0.34971011115001588</c:v>
                </c:pt>
                <c:pt idx="42">
                  <c:v>0.34291662651937932</c:v>
                </c:pt>
                <c:pt idx="43">
                  <c:v>0.34550438053521138</c:v>
                </c:pt>
                <c:pt idx="44">
                  <c:v>0.34207563157271453</c:v>
                </c:pt>
                <c:pt idx="45">
                  <c:v>0.35488725261082837</c:v>
                </c:pt>
                <c:pt idx="46">
                  <c:v>0.36319477963956509</c:v>
                </c:pt>
                <c:pt idx="47">
                  <c:v>0.36929432245356703</c:v>
                </c:pt>
                <c:pt idx="48">
                  <c:v>0.37909243060995118</c:v>
                </c:pt>
                <c:pt idx="49">
                  <c:v>0.38442023777598555</c:v>
                </c:pt>
                <c:pt idx="50">
                  <c:v>0.39631621981547654</c:v>
                </c:pt>
                <c:pt idx="51">
                  <c:v>0.39307584219225794</c:v>
                </c:pt>
                <c:pt idx="52">
                  <c:v>0.40046282099944436</c:v>
                </c:pt>
                <c:pt idx="53">
                  <c:v>0.40975661814615011</c:v>
                </c:pt>
                <c:pt idx="54">
                  <c:v>0.42018911987144292</c:v>
                </c:pt>
                <c:pt idx="55">
                  <c:v>0.43096199219943793</c:v>
                </c:pt>
                <c:pt idx="56">
                  <c:v>0.43191983702501258</c:v>
                </c:pt>
                <c:pt idx="57">
                  <c:v>0.44913897008191128</c:v>
                </c:pt>
                <c:pt idx="58">
                  <c:v>0.46771138400530726</c:v>
                </c:pt>
                <c:pt idx="59">
                  <c:v>0.48408662820874065</c:v>
                </c:pt>
                <c:pt idx="60">
                  <c:v>0.49476142594842926</c:v>
                </c:pt>
                <c:pt idx="61">
                  <c:v>0.50887745602689571</c:v>
                </c:pt>
                <c:pt idx="62">
                  <c:v>0.52456298378152622</c:v>
                </c:pt>
                <c:pt idx="63">
                  <c:v>0.52883352010795226</c:v>
                </c:pt>
                <c:pt idx="64">
                  <c:v>0.53894886086321747</c:v>
                </c:pt>
                <c:pt idx="65">
                  <c:v>0.67729127640960662</c:v>
                </c:pt>
                <c:pt idx="66">
                  <c:v>0.80404005035713011</c:v>
                </c:pt>
                <c:pt idx="67">
                  <c:v>0.97024612587533643</c:v>
                </c:pt>
                <c:pt idx="68">
                  <c:v>1.1261334018543663</c:v>
                </c:pt>
                <c:pt idx="69">
                  <c:v>1.3714009233618143</c:v>
                </c:pt>
                <c:pt idx="70">
                  <c:v>1.5795768789700146</c:v>
                </c:pt>
                <c:pt idx="71">
                  <c:v>1.6322802925441942</c:v>
                </c:pt>
                <c:pt idx="72">
                  <c:v>1.7323396608021639</c:v>
                </c:pt>
                <c:pt idx="73">
                  <c:v>1.7895768085517265</c:v>
                </c:pt>
                <c:pt idx="74">
                  <c:v>1.8779609983195273</c:v>
                </c:pt>
                <c:pt idx="75">
                  <c:v>1.9939639112036378</c:v>
                </c:pt>
                <c:pt idx="76">
                  <c:v>2.1816483967119127</c:v>
                </c:pt>
                <c:pt idx="77">
                  <c:v>2.4661412439682704</c:v>
                </c:pt>
                <c:pt idx="78">
                  <c:v>2.7341731551455726</c:v>
                </c:pt>
                <c:pt idx="79">
                  <c:v>2.9769247532982703</c:v>
                </c:pt>
                <c:pt idx="80">
                  <c:v>3.1634334041391572</c:v>
                </c:pt>
                <c:pt idx="81">
                  <c:v>3.2435203001689303</c:v>
                </c:pt>
                <c:pt idx="82">
                  <c:v>3.3146435879910165</c:v>
                </c:pt>
                <c:pt idx="83">
                  <c:v>3.4885690612396538</c:v>
                </c:pt>
                <c:pt idx="84">
                  <c:v>3.8321158784624747</c:v>
                </c:pt>
                <c:pt idx="85">
                  <c:v>3.9174984201373735</c:v>
                </c:pt>
                <c:pt idx="86">
                  <c:v>4.0416121801239475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496-4E49-945A-5DD86778CEEF}"/>
            </c:ext>
          </c:extLst>
        </c:ser>
        <c:ser>
          <c:idx val="1"/>
          <c:order val="1"/>
          <c:tx>
            <c:strRef>
              <c:f>[Kostnaðarvísitala_okt._2017.xlsx]Mynd!$F$3</c:f>
              <c:strCache>
                <c:ptCount val="1"/>
                <c:pt idx="0">
                  <c:v>Kvenkyn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[Kostnaðarvísitala_okt._2017.xlsx]Mynd!$D$4:$D$90</c:f>
              <c:numCache>
                <c:formatCode>0</c:formatCode>
                <c:ptCount val="8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</c:numCache>
            </c:numRef>
          </c:cat>
          <c:val>
            <c:numRef>
              <c:f>[Kostnaðarvísitala_okt._2017.xlsx]Mynd!$F$4:$F$90</c:f>
              <c:numCache>
                <c:formatCode>0.0</c:formatCode>
                <c:ptCount val="87"/>
                <c:pt idx="0">
                  <c:v>10.807783861842225</c:v>
                </c:pt>
                <c:pt idx="1">
                  <c:v>7.5285446372981308</c:v>
                </c:pt>
                <c:pt idx="2">
                  <c:v>5.7629981355046924</c:v>
                </c:pt>
                <c:pt idx="3">
                  <c:v>4.5707710483591288</c:v>
                </c:pt>
                <c:pt idx="4">
                  <c:v>3.968399117432047</c:v>
                </c:pt>
                <c:pt idx="5">
                  <c:v>3.3633577840291422</c:v>
                </c:pt>
                <c:pt idx="6">
                  <c:v>1.614969780047985</c:v>
                </c:pt>
                <c:pt idx="7">
                  <c:v>0.95667574025375257</c:v>
                </c:pt>
                <c:pt idx="8">
                  <c:v>0.6373661090408077</c:v>
                </c:pt>
                <c:pt idx="9">
                  <c:v>0.52362585818119356</c:v>
                </c:pt>
                <c:pt idx="10">
                  <c:v>0.32023485653895772</c:v>
                </c:pt>
                <c:pt idx="11">
                  <c:v>0.31983719911166508</c:v>
                </c:pt>
                <c:pt idx="12">
                  <c:v>0.3366540289614029</c:v>
                </c:pt>
                <c:pt idx="13">
                  <c:v>0.34598947156580406</c:v>
                </c:pt>
                <c:pt idx="14">
                  <c:v>0.36240886171398778</c:v>
                </c:pt>
                <c:pt idx="15">
                  <c:v>0.39319186439836368</c:v>
                </c:pt>
                <c:pt idx="16">
                  <c:v>0.43328497101586233</c:v>
                </c:pt>
                <c:pt idx="17">
                  <c:v>0.48447275519214084</c:v>
                </c:pt>
                <c:pt idx="18">
                  <c:v>0.51855948672857244</c:v>
                </c:pt>
                <c:pt idx="19">
                  <c:v>0.5601153372357105</c:v>
                </c:pt>
                <c:pt idx="20">
                  <c:v>0.60443354856204456</c:v>
                </c:pt>
                <c:pt idx="21">
                  <c:v>0.64742999459647799</c:v>
                </c:pt>
                <c:pt idx="22">
                  <c:v>0.68395606404239084</c:v>
                </c:pt>
                <c:pt idx="23">
                  <c:v>0.70955103665564145</c:v>
                </c:pt>
                <c:pt idx="24">
                  <c:v>0.75850531008132294</c:v>
                </c:pt>
                <c:pt idx="25">
                  <c:v>0.80612668330006876</c:v>
                </c:pt>
                <c:pt idx="26">
                  <c:v>0.86689417157343474</c:v>
                </c:pt>
                <c:pt idx="27">
                  <c:v>0.9109515815609196</c:v>
                </c:pt>
                <c:pt idx="28">
                  <c:v>0.95310005955754529</c:v>
                </c:pt>
                <c:pt idx="29">
                  <c:v>0.9762213455607277</c:v>
                </c:pt>
                <c:pt idx="30">
                  <c:v>0.9875379387011135</c:v>
                </c:pt>
                <c:pt idx="31">
                  <c:v>1.0137150051114425</c:v>
                </c:pt>
                <c:pt idx="32">
                  <c:v>0.99934291618684734</c:v>
                </c:pt>
                <c:pt idx="33">
                  <c:v>0.97804074505507466</c:v>
                </c:pt>
                <c:pt idx="34">
                  <c:v>0.95819593876931997</c:v>
                </c:pt>
                <c:pt idx="35">
                  <c:v>0.95418580453283586</c:v>
                </c:pt>
                <c:pt idx="36">
                  <c:v>0.92916523788417393</c:v>
                </c:pt>
                <c:pt idx="37">
                  <c:v>0.89035524066641303</c:v>
                </c:pt>
                <c:pt idx="38">
                  <c:v>0.86648315471799064</c:v>
                </c:pt>
                <c:pt idx="39">
                  <c:v>0.84704294661159241</c:v>
                </c:pt>
                <c:pt idx="40">
                  <c:v>0.7962246237647328</c:v>
                </c:pt>
                <c:pt idx="41">
                  <c:v>0.7444840420293598</c:v>
                </c:pt>
                <c:pt idx="42">
                  <c:v>0.72048396725466424</c:v>
                </c:pt>
                <c:pt idx="43">
                  <c:v>0.68461738535947025</c:v>
                </c:pt>
                <c:pt idx="44">
                  <c:v>0.64322016498819556</c:v>
                </c:pt>
                <c:pt idx="45">
                  <c:v>0.61579939086334712</c:v>
                </c:pt>
                <c:pt idx="46">
                  <c:v>0.60774134074324282</c:v>
                </c:pt>
                <c:pt idx="47">
                  <c:v>0.59482730255073124</c:v>
                </c:pt>
                <c:pt idx="48">
                  <c:v>0.58247139719039287</c:v>
                </c:pt>
                <c:pt idx="49">
                  <c:v>0.5925798880364711</c:v>
                </c:pt>
                <c:pt idx="50">
                  <c:v>0.5985166288999797</c:v>
                </c:pt>
                <c:pt idx="51">
                  <c:v>0.61170248465786481</c:v>
                </c:pt>
                <c:pt idx="52">
                  <c:v>0.61578191139741723</c:v>
                </c:pt>
                <c:pt idx="53">
                  <c:v>0.63512794760975122</c:v>
                </c:pt>
                <c:pt idx="54">
                  <c:v>0.63018193787286902</c:v>
                </c:pt>
                <c:pt idx="55">
                  <c:v>0.62261691388120599</c:v>
                </c:pt>
                <c:pt idx="56">
                  <c:v>0.63324548557518756</c:v>
                </c:pt>
                <c:pt idx="57">
                  <c:v>0.62437316989800606</c:v>
                </c:pt>
                <c:pt idx="58">
                  <c:v>0.64148745289340059</c:v>
                </c:pt>
                <c:pt idx="59">
                  <c:v>0.66029022774307877</c:v>
                </c:pt>
                <c:pt idx="60">
                  <c:v>0.68143909195092434</c:v>
                </c:pt>
                <c:pt idx="61">
                  <c:v>0.70277129230623514</c:v>
                </c:pt>
                <c:pt idx="62">
                  <c:v>0.71179833264197956</c:v>
                </c:pt>
                <c:pt idx="63">
                  <c:v>0.7235915571033531</c:v>
                </c:pt>
                <c:pt idx="64">
                  <c:v>0.73570750428374365</c:v>
                </c:pt>
                <c:pt idx="65">
                  <c:v>0.89823268294430436</c:v>
                </c:pt>
                <c:pt idx="66">
                  <c:v>1.0960987639956301</c:v>
                </c:pt>
                <c:pt idx="67">
                  <c:v>1.3174218273108542</c:v>
                </c:pt>
                <c:pt idx="68">
                  <c:v>1.5297711957321136</c:v>
                </c:pt>
                <c:pt idx="69">
                  <c:v>1.8225985001472409</c:v>
                </c:pt>
                <c:pt idx="70">
                  <c:v>2.0538019549421818</c:v>
                </c:pt>
                <c:pt idx="71">
                  <c:v>2.1725020434824254</c:v>
                </c:pt>
                <c:pt idx="72">
                  <c:v>2.2155232808526901</c:v>
                </c:pt>
                <c:pt idx="73">
                  <c:v>2.2826640319938729</c:v>
                </c:pt>
                <c:pt idx="74">
                  <c:v>2.4104767701507455</c:v>
                </c:pt>
                <c:pt idx="75">
                  <c:v>2.645685987890372</c:v>
                </c:pt>
                <c:pt idx="76">
                  <c:v>3.0709487556488546</c:v>
                </c:pt>
                <c:pt idx="77">
                  <c:v>3.2698540930314643</c:v>
                </c:pt>
                <c:pt idx="78">
                  <c:v>3.5197529554110933</c:v>
                </c:pt>
                <c:pt idx="79">
                  <c:v>3.6627638247026177</c:v>
                </c:pt>
                <c:pt idx="80">
                  <c:v>3.8202655319608492</c:v>
                </c:pt>
                <c:pt idx="81">
                  <c:v>3.8159395629531701</c:v>
                </c:pt>
                <c:pt idx="82">
                  <c:v>3.8939526150808574</c:v>
                </c:pt>
                <c:pt idx="83">
                  <c:v>3.9871509729837364</c:v>
                </c:pt>
                <c:pt idx="84">
                  <c:v>4.1600313649934408</c:v>
                </c:pt>
                <c:pt idx="85">
                  <c:v>4.0926282006506538</c:v>
                </c:pt>
                <c:pt idx="86">
                  <c:v>3.9627176512180768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496-4E49-945A-5DD86778CE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7648800"/>
        <c:axId val="257649360"/>
      </c:lineChart>
      <c:catAx>
        <c:axId val="257648800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7649360"/>
        <c:crosses val="autoZero"/>
        <c:auto val="1"/>
        <c:lblAlgn val="ctr"/>
        <c:lblOffset val="100"/>
        <c:tickLblSkip val="5"/>
        <c:noMultiLvlLbl val="0"/>
      </c:catAx>
      <c:valAx>
        <c:axId val="25764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76488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594896989044171"/>
          <c:y val="0.26340457836233133"/>
          <c:w val="0.32070861730518979"/>
          <c:h val="0.1139142607174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is-I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Þyngdarstuðull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Þyngdarstuðull!$A$3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5">
                <a:shade val="36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ED-4FA3-BF18-B667BCAC85CF}"/>
            </c:ext>
          </c:extLst>
        </c:ser>
        <c:ser>
          <c:idx val="1"/>
          <c:order val="1"/>
          <c:tx>
            <c:strRef>
              <c:f>Þyngdarstuðull!$A$4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5">
                <a:shade val="43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9ED-4FA3-BF18-B667BCAC85CF}"/>
            </c:ext>
          </c:extLst>
        </c:ser>
        <c:ser>
          <c:idx val="2"/>
          <c:order val="2"/>
          <c:tx>
            <c:strRef>
              <c:f>Þyngdarstuðull!$A$5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5">
                <a:shade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9ED-4FA3-BF18-B667BCAC85CF}"/>
            </c:ext>
          </c:extLst>
        </c:ser>
        <c:ser>
          <c:idx val="3"/>
          <c:order val="3"/>
          <c:tx>
            <c:strRef>
              <c:f>Þyngdarstuðull!$A$6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5">
                <a:shade val="56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9ED-4FA3-BF18-B667BCAC85CF}"/>
            </c:ext>
          </c:extLst>
        </c:ser>
        <c:ser>
          <c:idx val="4"/>
          <c:order val="4"/>
          <c:tx>
            <c:strRef>
              <c:f>Þyngdarstuðull!$A$7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>
                <a:shade val="63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9ED-4FA3-BF18-B667BCAC85CF}"/>
            </c:ext>
          </c:extLst>
        </c:ser>
        <c:ser>
          <c:idx val="5"/>
          <c:order val="5"/>
          <c:tx>
            <c:strRef>
              <c:f>Þyngdarstuðull!$A$8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5">
                <a:shade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9ED-4FA3-BF18-B667BCAC85CF}"/>
            </c:ext>
          </c:extLst>
        </c:ser>
        <c:ser>
          <c:idx val="6"/>
          <c:order val="6"/>
          <c:tx>
            <c:strRef>
              <c:f>Þyngdarstuðull!$A$9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9ED-4FA3-BF18-B667BCAC85CF}"/>
            </c:ext>
          </c:extLst>
        </c:ser>
        <c:ser>
          <c:idx val="7"/>
          <c:order val="7"/>
          <c:tx>
            <c:strRef>
              <c:f>Þyngdarstuðull!$A$10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5">
                <a:shade val="83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F9ED-4FA3-BF18-B667BCAC85CF}"/>
            </c:ext>
          </c:extLst>
        </c:ser>
        <c:ser>
          <c:idx val="8"/>
          <c:order val="8"/>
          <c:tx>
            <c:strRef>
              <c:f>Þyngdarstuðull!$A$11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5">
                <a:shade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9ED-4FA3-BF18-B667BCAC85CF}"/>
            </c:ext>
          </c:extLst>
        </c:ser>
        <c:ser>
          <c:idx val="9"/>
          <c:order val="9"/>
          <c:tx>
            <c:strRef>
              <c:f>Þyngdarstuðull!$A$12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5">
                <a:shade val="96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9ED-4FA3-BF18-B667BCAC85CF}"/>
            </c:ext>
          </c:extLst>
        </c:ser>
        <c:ser>
          <c:idx val="10"/>
          <c:order val="10"/>
          <c:tx>
            <c:strRef>
              <c:f>Þyngdarstuðull!$A$13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tint val="97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9ED-4FA3-BF18-B667BCAC85CF}"/>
            </c:ext>
          </c:extLst>
        </c:ser>
        <c:ser>
          <c:idx val="11"/>
          <c:order val="11"/>
          <c:tx>
            <c:strRef>
              <c:f>Þyngdarstuðull!$A$14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5">
                <a:tint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F9ED-4FA3-BF18-B667BCAC85CF}"/>
            </c:ext>
          </c:extLst>
        </c:ser>
        <c:ser>
          <c:idx val="12"/>
          <c:order val="12"/>
          <c:tx>
            <c:strRef>
              <c:f>Þyngdarstuðull!$A$15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5">
                <a:tint val="84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F9ED-4FA3-BF18-B667BCAC85CF}"/>
            </c:ext>
          </c:extLst>
        </c:ser>
        <c:ser>
          <c:idx val="13"/>
          <c:order val="13"/>
          <c:tx>
            <c:strRef>
              <c:f>Þyngdarstuðull!$A$16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5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F9ED-4FA3-BF18-B667BCAC85CF}"/>
            </c:ext>
          </c:extLst>
        </c:ser>
        <c:ser>
          <c:idx val="14"/>
          <c:order val="14"/>
          <c:tx>
            <c:strRef>
              <c:f>Þyngdarstuðull!$A$17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5">
                <a:tint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F9ED-4FA3-BF18-B667BCAC85CF}"/>
            </c:ext>
          </c:extLst>
        </c:ser>
        <c:ser>
          <c:idx val="15"/>
          <c:order val="15"/>
          <c:tx>
            <c:strRef>
              <c:f>Þyngdarstuðull!$A$18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5">
                <a:tint val="64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F9ED-4FA3-BF18-B667BCAC85CF}"/>
            </c:ext>
          </c:extLst>
        </c:ser>
        <c:ser>
          <c:idx val="16"/>
          <c:order val="16"/>
          <c:tx>
            <c:strRef>
              <c:f>Þyngdarstuðull!$A$19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tint val="57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9ED-4FA3-BF18-B667BCAC85CF}"/>
            </c:ext>
          </c:extLst>
        </c:ser>
        <c:ser>
          <c:idx val="17"/>
          <c:order val="17"/>
          <c:tx>
            <c:strRef>
              <c:f>Þyngdarstuðull!$A$20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5">
                <a:tint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F9ED-4FA3-BF18-B667BCAC85CF}"/>
            </c:ext>
          </c:extLst>
        </c:ser>
        <c:ser>
          <c:idx val="18"/>
          <c:order val="18"/>
          <c:tx>
            <c:strRef>
              <c:f>Þyngdarstuðull!$A$21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5">
                <a:tint val="44000"/>
              </a:schemeClr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Þyngdarstuðull!$B$21:$O$21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F9ED-4FA3-BF18-B667BCAC85CF}"/>
            </c:ext>
          </c:extLst>
        </c:ser>
        <c:ser>
          <c:idx val="19"/>
          <c:order val="19"/>
          <c:tx>
            <c:strRef>
              <c:f>Þyngdarstuðull!$A$22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Þyngdarstuðull!$B$2:$O$2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Þyngdarstuðull!$B$22:$O$22</c:f>
              <c:numCache>
                <c:formatCode>0.0000</c:formatCode>
                <c:ptCount val="14"/>
                <c:pt idx="0">
                  <c:v>0.432967254014753</c:v>
                </c:pt>
                <c:pt idx="1">
                  <c:v>0.4305853998694264</c:v>
                </c:pt>
                <c:pt idx="2">
                  <c:v>0.42492573802429723</c:v>
                </c:pt>
                <c:pt idx="3">
                  <c:v>0.44506563720207559</c:v>
                </c:pt>
                <c:pt idx="4">
                  <c:v>0.44828595418355793</c:v>
                </c:pt>
                <c:pt idx="5">
                  <c:v>0.46030533628009951</c:v>
                </c:pt>
                <c:pt idx="6">
                  <c:v>0.45901773161983783</c:v>
                </c:pt>
                <c:pt idx="7">
                  <c:v>0.4620107236745975</c:v>
                </c:pt>
                <c:pt idx="8">
                  <c:v>0.46865030216935277</c:v>
                </c:pt>
                <c:pt idx="9">
                  <c:v>0.4689600457815053</c:v>
                </c:pt>
                <c:pt idx="10">
                  <c:v>0.47301311699119397</c:v>
                </c:pt>
                <c:pt idx="11">
                  <c:v>0.47178903788554555</c:v>
                </c:pt>
                <c:pt idx="12">
                  <c:v>0.47565022738795332</c:v>
                </c:pt>
                <c:pt idx="13">
                  <c:v>0.47508169215590551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F9ED-4FA3-BF18-B667BCAC85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9775792"/>
        <c:axId val="259776352"/>
      </c:barChart>
      <c:catAx>
        <c:axId val="25977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9776352"/>
        <c:crosses val="autoZero"/>
        <c:auto val="1"/>
        <c:lblAlgn val="ctr"/>
        <c:lblOffset val="100"/>
        <c:noMultiLvlLbl val="0"/>
      </c:catAx>
      <c:valAx>
        <c:axId val="25977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5977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 sz="1200" baseline="0"/>
              <a:t>Ávísun sýklalyfja til kvenna með þvagfærasýkingu. Kínólonar verði undir 10% ávísana.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Gæðaviðmið1!$A$2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Gæðaviðmið1!$B$2:$O$2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FD-4876-AA4A-35CD0445100D}"/>
            </c:ext>
          </c:extLst>
        </c:ser>
        <c:ser>
          <c:idx val="1"/>
          <c:order val="1"/>
          <c:tx>
            <c:strRef>
              <c:f>Gæðaviðmið1!$A$3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1FD-4876-AA4A-35CD0445100D}"/>
            </c:ext>
          </c:extLst>
        </c:ser>
        <c:ser>
          <c:idx val="2"/>
          <c:order val="2"/>
          <c:tx>
            <c:strRef>
              <c:f>Gæðaviðmið1!$A$4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1FD-4876-AA4A-35CD0445100D}"/>
            </c:ext>
          </c:extLst>
        </c:ser>
        <c:ser>
          <c:idx val="3"/>
          <c:order val="3"/>
          <c:tx>
            <c:strRef>
              <c:f>Gæðaviðmið1!$A$5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1FD-4876-AA4A-35CD0445100D}"/>
            </c:ext>
          </c:extLst>
        </c:ser>
        <c:ser>
          <c:idx val="4"/>
          <c:order val="4"/>
          <c:tx>
            <c:strRef>
              <c:f>Gæðaviðmið1!$A$6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FD-4876-AA4A-35CD0445100D}"/>
            </c:ext>
          </c:extLst>
        </c:ser>
        <c:ser>
          <c:idx val="5"/>
          <c:order val="5"/>
          <c:tx>
            <c:strRef>
              <c:f>Gæðaviðmið1!$A$7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1FD-4876-AA4A-35CD0445100D}"/>
            </c:ext>
          </c:extLst>
        </c:ser>
        <c:ser>
          <c:idx val="6"/>
          <c:order val="6"/>
          <c:tx>
            <c:strRef>
              <c:f>Gæðaviðmið1!$A$8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1FD-4876-AA4A-35CD0445100D}"/>
            </c:ext>
          </c:extLst>
        </c:ser>
        <c:ser>
          <c:idx val="7"/>
          <c:order val="7"/>
          <c:tx>
            <c:strRef>
              <c:f>Gæðaviðmið1!$A$9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1FD-4876-AA4A-35CD0445100D}"/>
            </c:ext>
          </c:extLst>
        </c:ser>
        <c:ser>
          <c:idx val="8"/>
          <c:order val="8"/>
          <c:tx>
            <c:strRef>
              <c:f>Gæðaviðmið1!$A$10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1FD-4876-AA4A-35CD0445100D}"/>
            </c:ext>
          </c:extLst>
        </c:ser>
        <c:ser>
          <c:idx val="9"/>
          <c:order val="9"/>
          <c:tx>
            <c:strRef>
              <c:f>Gæðaviðmið1!$A$11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1FD-4876-AA4A-35CD0445100D}"/>
            </c:ext>
          </c:extLst>
        </c:ser>
        <c:ser>
          <c:idx val="10"/>
          <c:order val="10"/>
          <c:tx>
            <c:strRef>
              <c:f>Gæðaviðmið1!$A$12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1FD-4876-AA4A-35CD0445100D}"/>
            </c:ext>
          </c:extLst>
        </c:ser>
        <c:ser>
          <c:idx val="11"/>
          <c:order val="11"/>
          <c:tx>
            <c:strRef>
              <c:f>Gæðaviðmið1!$A$13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1FD-4876-AA4A-35CD0445100D}"/>
            </c:ext>
          </c:extLst>
        </c:ser>
        <c:ser>
          <c:idx val="12"/>
          <c:order val="12"/>
          <c:tx>
            <c:strRef>
              <c:f>Gæðaviðmið1!$A$14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1FD-4876-AA4A-35CD0445100D}"/>
            </c:ext>
          </c:extLst>
        </c:ser>
        <c:ser>
          <c:idx val="13"/>
          <c:order val="13"/>
          <c:tx>
            <c:strRef>
              <c:f>Gæðaviðmið1!$A$15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1FD-4876-AA4A-35CD0445100D}"/>
            </c:ext>
          </c:extLst>
        </c:ser>
        <c:ser>
          <c:idx val="14"/>
          <c:order val="14"/>
          <c:tx>
            <c:strRef>
              <c:f>Gæðaviðmið1!$A$16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1FD-4876-AA4A-35CD0445100D}"/>
            </c:ext>
          </c:extLst>
        </c:ser>
        <c:ser>
          <c:idx val="15"/>
          <c:order val="15"/>
          <c:tx>
            <c:strRef>
              <c:f>Gæðaviðmið1!$A$17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1FD-4876-AA4A-35CD0445100D}"/>
            </c:ext>
          </c:extLst>
        </c:ser>
        <c:ser>
          <c:idx val="16"/>
          <c:order val="16"/>
          <c:tx>
            <c:strRef>
              <c:f>Gæðaviðmið1!$A$18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31FD-4876-AA4A-35CD0445100D}"/>
            </c:ext>
          </c:extLst>
        </c:ser>
        <c:ser>
          <c:idx val="17"/>
          <c:order val="17"/>
          <c:tx>
            <c:strRef>
              <c:f>Gæðaviðmið1!$A$19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1FD-4876-AA4A-35CD0445100D}"/>
            </c:ext>
          </c:extLst>
        </c:ser>
        <c:ser>
          <c:idx val="18"/>
          <c:order val="18"/>
          <c:tx>
            <c:strRef>
              <c:f>Gæðaviðmið1!$A$20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31FD-4876-AA4A-35CD0445100D}"/>
            </c:ext>
          </c:extLst>
        </c:ser>
        <c:ser>
          <c:idx val="19"/>
          <c:order val="19"/>
          <c:tx>
            <c:strRef>
              <c:f>Gæðaviðmið1!$A$21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Gæðaviðmið1!$B$1:$O$1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Gæðaviðmið1!$B$21:$O$21</c:f>
              <c:numCache>
                <c:formatCode>0%</c:formatCode>
                <c:ptCount val="14"/>
                <c:pt idx="0">
                  <c:v>9.8095884287102739E-2</c:v>
                </c:pt>
                <c:pt idx="1">
                  <c:v>8.9402952507102521E-2</c:v>
                </c:pt>
                <c:pt idx="2">
                  <c:v>6.6865111746927552E-2</c:v>
                </c:pt>
                <c:pt idx="3">
                  <c:v>8.8923174239318115E-2</c:v>
                </c:pt>
                <c:pt idx="4">
                  <c:v>7.4398017887527063E-2</c:v>
                </c:pt>
                <c:pt idx="5">
                  <c:v>7.4728169819458248E-2</c:v>
                </c:pt>
                <c:pt idx="6">
                  <c:v>6.1092501900035442E-2</c:v>
                </c:pt>
                <c:pt idx="7">
                  <c:v>8.9505319247405749E-2</c:v>
                </c:pt>
                <c:pt idx="8">
                  <c:v>0.10777745444016137</c:v>
                </c:pt>
                <c:pt idx="9">
                  <c:v>7.6268801874082748E-2</c:v>
                </c:pt>
                <c:pt idx="10">
                  <c:v>7.9271243886724449E-2</c:v>
                </c:pt>
                <c:pt idx="11">
                  <c:v>8.6622860654871014E-2</c:v>
                </c:pt>
                <c:pt idx="12">
                  <c:v>8.7229570475064314E-2</c:v>
                </c:pt>
                <c:pt idx="13">
                  <c:v>8.9964371083237737E-2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1FD-4876-AA4A-35CD044510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1422096"/>
        <c:axId val="261422656"/>
      </c:barChart>
      <c:catAx>
        <c:axId val="26142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61422656"/>
        <c:crosses val="autoZero"/>
        <c:auto val="1"/>
        <c:lblAlgn val="ctr"/>
        <c:lblOffset val="100"/>
        <c:noMultiLvlLbl val="0"/>
      </c:catAx>
      <c:valAx>
        <c:axId val="261422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61422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Hlutfall Inflúensubólusetninga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Gæðaviðmið2!$A$2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Gæðaviðmið2!$B$2:$O$2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34-446C-BCA5-9C0AF4C2F0A3}"/>
            </c:ext>
          </c:extLst>
        </c:ser>
        <c:ser>
          <c:idx val="1"/>
          <c:order val="1"/>
          <c:tx>
            <c:strRef>
              <c:f>Gæðaviðmið2!$A$3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34-446C-BCA5-9C0AF4C2F0A3}"/>
            </c:ext>
          </c:extLst>
        </c:ser>
        <c:ser>
          <c:idx val="2"/>
          <c:order val="2"/>
          <c:tx>
            <c:strRef>
              <c:f>Gæðaviðmið2!$A$4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34-446C-BCA5-9C0AF4C2F0A3}"/>
            </c:ext>
          </c:extLst>
        </c:ser>
        <c:ser>
          <c:idx val="3"/>
          <c:order val="3"/>
          <c:tx>
            <c:strRef>
              <c:f>Gæðaviðmið2!$A$5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34-446C-BCA5-9C0AF4C2F0A3}"/>
            </c:ext>
          </c:extLst>
        </c:ser>
        <c:ser>
          <c:idx val="4"/>
          <c:order val="4"/>
          <c:tx>
            <c:strRef>
              <c:f>Gæðaviðmið2!$A$6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4-446C-BCA5-9C0AF4C2F0A3}"/>
            </c:ext>
          </c:extLst>
        </c:ser>
        <c:ser>
          <c:idx val="5"/>
          <c:order val="5"/>
          <c:tx>
            <c:strRef>
              <c:f>Gæðaviðmið2!$A$7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34-446C-BCA5-9C0AF4C2F0A3}"/>
            </c:ext>
          </c:extLst>
        </c:ser>
        <c:ser>
          <c:idx val="6"/>
          <c:order val="6"/>
          <c:tx>
            <c:strRef>
              <c:f>Gæðaviðmið2!$A$8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34-446C-BCA5-9C0AF4C2F0A3}"/>
            </c:ext>
          </c:extLst>
        </c:ser>
        <c:ser>
          <c:idx val="7"/>
          <c:order val="7"/>
          <c:tx>
            <c:strRef>
              <c:f>Gæðaviðmið2!$A$9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B34-446C-BCA5-9C0AF4C2F0A3}"/>
            </c:ext>
          </c:extLst>
        </c:ser>
        <c:ser>
          <c:idx val="8"/>
          <c:order val="8"/>
          <c:tx>
            <c:strRef>
              <c:f>Gæðaviðmið2!$A$10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34-446C-BCA5-9C0AF4C2F0A3}"/>
            </c:ext>
          </c:extLst>
        </c:ser>
        <c:ser>
          <c:idx val="9"/>
          <c:order val="9"/>
          <c:tx>
            <c:strRef>
              <c:f>Gæðaviðmið2!$A$11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B34-446C-BCA5-9C0AF4C2F0A3}"/>
            </c:ext>
          </c:extLst>
        </c:ser>
        <c:ser>
          <c:idx val="10"/>
          <c:order val="10"/>
          <c:tx>
            <c:strRef>
              <c:f>Gæðaviðmið2!$A$12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B34-446C-BCA5-9C0AF4C2F0A3}"/>
            </c:ext>
          </c:extLst>
        </c:ser>
        <c:ser>
          <c:idx val="11"/>
          <c:order val="11"/>
          <c:tx>
            <c:strRef>
              <c:f>Gæðaviðmið2!$A$13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B34-446C-BCA5-9C0AF4C2F0A3}"/>
            </c:ext>
          </c:extLst>
        </c:ser>
        <c:ser>
          <c:idx val="12"/>
          <c:order val="12"/>
          <c:tx>
            <c:strRef>
              <c:f>Gæðaviðmið2!$A$14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B34-446C-BCA5-9C0AF4C2F0A3}"/>
            </c:ext>
          </c:extLst>
        </c:ser>
        <c:ser>
          <c:idx val="13"/>
          <c:order val="13"/>
          <c:tx>
            <c:strRef>
              <c:f>Gæðaviðmið2!$A$15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B34-446C-BCA5-9C0AF4C2F0A3}"/>
            </c:ext>
          </c:extLst>
        </c:ser>
        <c:ser>
          <c:idx val="14"/>
          <c:order val="14"/>
          <c:tx>
            <c:strRef>
              <c:f>Gæðaviðmið2!$A$16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B34-446C-BCA5-9C0AF4C2F0A3}"/>
            </c:ext>
          </c:extLst>
        </c:ser>
        <c:ser>
          <c:idx val="15"/>
          <c:order val="15"/>
          <c:tx>
            <c:strRef>
              <c:f>Gæðaviðmið2!$A$17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B34-446C-BCA5-9C0AF4C2F0A3}"/>
            </c:ext>
          </c:extLst>
        </c:ser>
        <c:ser>
          <c:idx val="16"/>
          <c:order val="16"/>
          <c:tx>
            <c:strRef>
              <c:f>Gæðaviðmið2!$A$18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3B34-446C-BCA5-9C0AF4C2F0A3}"/>
            </c:ext>
          </c:extLst>
        </c:ser>
        <c:ser>
          <c:idx val="17"/>
          <c:order val="17"/>
          <c:tx>
            <c:strRef>
              <c:f>Gæðaviðmið2!$A$19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B34-446C-BCA5-9C0AF4C2F0A3}"/>
            </c:ext>
          </c:extLst>
        </c:ser>
        <c:ser>
          <c:idx val="18"/>
          <c:order val="18"/>
          <c:tx>
            <c:strRef>
              <c:f>Gæðaviðmið2!$A$20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3B34-446C-BCA5-9C0AF4C2F0A3}"/>
            </c:ext>
          </c:extLst>
        </c:ser>
        <c:ser>
          <c:idx val="19"/>
          <c:order val="19"/>
          <c:tx>
            <c:strRef>
              <c:f>Gæðaviðmið2!$A$21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Gæðaviðmið2!$B$1:$O$1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Gæðaviðmið2!$B$21:$O$21</c:f>
              <c:numCache>
                <c:formatCode>0%</c:formatCode>
                <c:ptCount val="14"/>
                <c:pt idx="0">
                  <c:v>0.38913314074423594</c:v>
                </c:pt>
                <c:pt idx="1">
                  <c:v>0.37350025857077379</c:v>
                </c:pt>
                <c:pt idx="2">
                  <c:v>0.36781429110198127</c:v>
                </c:pt>
                <c:pt idx="3">
                  <c:v>0.43331721307730076</c:v>
                </c:pt>
                <c:pt idx="4">
                  <c:v>0.42903349867925344</c:v>
                </c:pt>
                <c:pt idx="5">
                  <c:v>0.42675376623798378</c:v>
                </c:pt>
                <c:pt idx="6">
                  <c:v>0.42519849440369112</c:v>
                </c:pt>
                <c:pt idx="7">
                  <c:v>0.42252348581140037</c:v>
                </c:pt>
                <c:pt idx="8">
                  <c:v>0.44083232217161239</c:v>
                </c:pt>
                <c:pt idx="9">
                  <c:v>0.49964488027649512</c:v>
                </c:pt>
                <c:pt idx="10">
                  <c:v>0.50913179678233644</c:v>
                </c:pt>
                <c:pt idx="11">
                  <c:v>0.46704492897654037</c:v>
                </c:pt>
                <c:pt idx="12">
                  <c:v>0.41571933238362269</c:v>
                </c:pt>
                <c:pt idx="13">
                  <c:v>0.40435796056853368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B34-446C-BCA5-9C0AF4C2F0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1531840"/>
        <c:axId val="261532400"/>
      </c:barChart>
      <c:catAx>
        <c:axId val="26153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61532400"/>
        <c:crosses val="autoZero"/>
        <c:auto val="1"/>
        <c:lblAlgn val="ctr"/>
        <c:lblOffset val="100"/>
        <c:noMultiLvlLbl val="0"/>
      </c:catAx>
      <c:valAx>
        <c:axId val="261532400"/>
        <c:scaling>
          <c:orientation val="minMax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261531840"/>
        <c:crosses val="autoZero"/>
        <c:crossBetween val="between"/>
        <c:majorUnit val="5.000000000000001E-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Hlutfall</a:t>
            </a:r>
            <a:r>
              <a:rPr lang="is-IS" baseline="0"/>
              <a:t> skráðs blóðþrýstings</a:t>
            </a:r>
            <a:endParaRPr lang="is-I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Gæðaviðmið3!$A$2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Gæðaviðmið3!$B$2:$O$2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76-4653-B784-8B96B502063F}"/>
            </c:ext>
          </c:extLst>
        </c:ser>
        <c:ser>
          <c:idx val="1"/>
          <c:order val="1"/>
          <c:tx>
            <c:strRef>
              <c:f>Gæðaviðmið3!$A$3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676-4653-B784-8B96B502063F}"/>
            </c:ext>
          </c:extLst>
        </c:ser>
        <c:ser>
          <c:idx val="2"/>
          <c:order val="2"/>
          <c:tx>
            <c:strRef>
              <c:f>Gæðaviðmið3!$A$4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676-4653-B784-8B96B502063F}"/>
            </c:ext>
          </c:extLst>
        </c:ser>
        <c:ser>
          <c:idx val="3"/>
          <c:order val="3"/>
          <c:tx>
            <c:strRef>
              <c:f>Gæðaviðmið3!$A$5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676-4653-B784-8B96B502063F}"/>
            </c:ext>
          </c:extLst>
        </c:ser>
        <c:ser>
          <c:idx val="4"/>
          <c:order val="4"/>
          <c:tx>
            <c:strRef>
              <c:f>Gæðaviðmið3!$A$6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676-4653-B784-8B96B502063F}"/>
            </c:ext>
          </c:extLst>
        </c:ser>
        <c:ser>
          <c:idx val="5"/>
          <c:order val="5"/>
          <c:tx>
            <c:strRef>
              <c:f>Gæðaviðmið3!$A$7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676-4653-B784-8B96B502063F}"/>
            </c:ext>
          </c:extLst>
        </c:ser>
        <c:ser>
          <c:idx val="6"/>
          <c:order val="6"/>
          <c:tx>
            <c:strRef>
              <c:f>Gæðaviðmið3!$A$8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676-4653-B784-8B96B502063F}"/>
            </c:ext>
          </c:extLst>
        </c:ser>
        <c:ser>
          <c:idx val="7"/>
          <c:order val="7"/>
          <c:tx>
            <c:strRef>
              <c:f>Gæðaviðmið3!$A$9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676-4653-B784-8B96B502063F}"/>
            </c:ext>
          </c:extLst>
        </c:ser>
        <c:ser>
          <c:idx val="8"/>
          <c:order val="8"/>
          <c:tx>
            <c:strRef>
              <c:f>Gæðaviðmið3!$A$10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676-4653-B784-8B96B502063F}"/>
            </c:ext>
          </c:extLst>
        </c:ser>
        <c:ser>
          <c:idx val="9"/>
          <c:order val="9"/>
          <c:tx>
            <c:strRef>
              <c:f>Gæðaviðmið3!$A$11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676-4653-B784-8B96B502063F}"/>
            </c:ext>
          </c:extLst>
        </c:ser>
        <c:ser>
          <c:idx val="10"/>
          <c:order val="10"/>
          <c:tx>
            <c:strRef>
              <c:f>Gæðaviðmið3!$A$12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676-4653-B784-8B96B502063F}"/>
            </c:ext>
          </c:extLst>
        </c:ser>
        <c:ser>
          <c:idx val="11"/>
          <c:order val="11"/>
          <c:tx>
            <c:strRef>
              <c:f>Gæðaviðmið3!$A$13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676-4653-B784-8B96B502063F}"/>
            </c:ext>
          </c:extLst>
        </c:ser>
        <c:ser>
          <c:idx val="12"/>
          <c:order val="12"/>
          <c:tx>
            <c:strRef>
              <c:f>Gæðaviðmið3!$A$14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676-4653-B784-8B96B502063F}"/>
            </c:ext>
          </c:extLst>
        </c:ser>
        <c:ser>
          <c:idx val="13"/>
          <c:order val="13"/>
          <c:tx>
            <c:strRef>
              <c:f>Gæðaviðmið3!$A$15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A676-4653-B784-8B96B502063F}"/>
            </c:ext>
          </c:extLst>
        </c:ser>
        <c:ser>
          <c:idx val="14"/>
          <c:order val="14"/>
          <c:tx>
            <c:strRef>
              <c:f>Gæðaviðmið3!$A$16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A676-4653-B784-8B96B502063F}"/>
            </c:ext>
          </c:extLst>
        </c:ser>
        <c:ser>
          <c:idx val="15"/>
          <c:order val="15"/>
          <c:tx>
            <c:strRef>
              <c:f>Gæðaviðmið3!$A$17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A676-4653-B784-8B96B502063F}"/>
            </c:ext>
          </c:extLst>
        </c:ser>
        <c:ser>
          <c:idx val="16"/>
          <c:order val="16"/>
          <c:tx>
            <c:strRef>
              <c:f>Gæðaviðmið3!$A$18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A676-4653-B784-8B96B502063F}"/>
            </c:ext>
          </c:extLst>
        </c:ser>
        <c:ser>
          <c:idx val="17"/>
          <c:order val="17"/>
          <c:tx>
            <c:strRef>
              <c:f>Gæðaviðmið3!$A$19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676-4653-B784-8B96B502063F}"/>
            </c:ext>
          </c:extLst>
        </c:ser>
        <c:ser>
          <c:idx val="18"/>
          <c:order val="18"/>
          <c:tx>
            <c:strRef>
              <c:f>Gæðaviðmið3!$A$20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A676-4653-B784-8B96B502063F}"/>
            </c:ext>
          </c:extLst>
        </c:ser>
        <c:ser>
          <c:idx val="19"/>
          <c:order val="19"/>
          <c:tx>
            <c:strRef>
              <c:f>Gæðaviðmið3!$A$21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Gæðaviðmið3!$B$1:$O$1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Gæðaviðmið3!$B$21:$O$21</c:f>
              <c:numCache>
                <c:formatCode>0%</c:formatCode>
                <c:ptCount val="14"/>
                <c:pt idx="0">
                  <c:v>0.62876616786704509</c:v>
                </c:pt>
                <c:pt idx="1">
                  <c:v>0.63388273014514807</c:v>
                </c:pt>
                <c:pt idx="2">
                  <c:v>0.64079747758079753</c:v>
                </c:pt>
                <c:pt idx="3">
                  <c:v>0.64062945680402006</c:v>
                </c:pt>
                <c:pt idx="4">
                  <c:v>0.6337308005478014</c:v>
                </c:pt>
                <c:pt idx="5">
                  <c:v>0.63412203975004022</c:v>
                </c:pt>
                <c:pt idx="6">
                  <c:v>0.63154395012215792</c:v>
                </c:pt>
                <c:pt idx="7">
                  <c:v>0.62856620105904126</c:v>
                </c:pt>
                <c:pt idx="8">
                  <c:v>0.63467090647279112</c:v>
                </c:pt>
                <c:pt idx="9">
                  <c:v>0.64254497489795914</c:v>
                </c:pt>
                <c:pt idx="10">
                  <c:v>0.64308650259412536</c:v>
                </c:pt>
                <c:pt idx="11">
                  <c:v>0.64091113070917527</c:v>
                </c:pt>
                <c:pt idx="12">
                  <c:v>0.6431838045785101</c:v>
                </c:pt>
                <c:pt idx="13">
                  <c:v>0.64287551109506014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A676-4653-B784-8B96B5020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6265056"/>
        <c:axId val="306265616"/>
      </c:barChart>
      <c:catAx>
        <c:axId val="30626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6265616"/>
        <c:crosses val="autoZero"/>
        <c:auto val="1"/>
        <c:lblAlgn val="ctr"/>
        <c:lblOffset val="100"/>
        <c:noMultiLvlLbl val="0"/>
      </c:catAx>
      <c:valAx>
        <c:axId val="306265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6265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s-IS"/>
              <a:t>Hlutfall</a:t>
            </a:r>
            <a:r>
              <a:rPr lang="is-IS" baseline="0"/>
              <a:t> hlutdeildar</a:t>
            </a:r>
            <a:endParaRPr lang="is-I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'Hlutfall hlutdeildar'!$A$2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hlutdeildar'!$B$2:$O$2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2B-454F-9DA7-E6986AE3160D}"/>
            </c:ext>
          </c:extLst>
        </c:ser>
        <c:ser>
          <c:idx val="1"/>
          <c:order val="1"/>
          <c:tx>
            <c:strRef>
              <c:f>'Hlutfall hlutdeildar'!$A$3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hlutdeildar'!$B$3:$O$3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2B-454F-9DA7-E6986AE3160D}"/>
            </c:ext>
          </c:extLst>
        </c:ser>
        <c:ser>
          <c:idx val="2"/>
          <c:order val="2"/>
          <c:tx>
            <c:strRef>
              <c:f>'Hlutfall hlutdeildar'!$A$4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hlutdeildar'!$B$4:$O$4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92B-454F-9DA7-E6986AE3160D}"/>
            </c:ext>
          </c:extLst>
        </c:ser>
        <c:ser>
          <c:idx val="3"/>
          <c:order val="3"/>
          <c:tx>
            <c:strRef>
              <c:f>'Hlutfall hlutdeildar'!$A$5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hlutdeildar'!$B$5:$O$5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92B-454F-9DA7-E6986AE3160D}"/>
            </c:ext>
          </c:extLst>
        </c:ser>
        <c:ser>
          <c:idx val="4"/>
          <c:order val="4"/>
          <c:tx>
            <c:strRef>
              <c:f>'Hlutfall hlutdeildar'!$A$6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hlutdeildar'!$B$6:$O$6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92B-454F-9DA7-E6986AE3160D}"/>
            </c:ext>
          </c:extLst>
        </c:ser>
        <c:ser>
          <c:idx val="5"/>
          <c:order val="5"/>
          <c:tx>
            <c:strRef>
              <c:f>'Hlutfall hlutdeildar'!$A$7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hlutdeildar'!$B$7:$O$7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92B-454F-9DA7-E6986AE3160D}"/>
            </c:ext>
          </c:extLst>
        </c:ser>
        <c:ser>
          <c:idx val="6"/>
          <c:order val="6"/>
          <c:tx>
            <c:strRef>
              <c:f>'Hlutfall hlutdeildar'!$A$8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hlutdeildar'!$B$8:$O$8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92B-454F-9DA7-E6986AE3160D}"/>
            </c:ext>
          </c:extLst>
        </c:ser>
        <c:ser>
          <c:idx val="7"/>
          <c:order val="7"/>
          <c:tx>
            <c:strRef>
              <c:f>'Hlutfall hlutdeildar'!$A$9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hlutdeildar'!$B$9:$O$9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92B-454F-9DA7-E6986AE3160D}"/>
            </c:ext>
          </c:extLst>
        </c:ser>
        <c:ser>
          <c:idx val="8"/>
          <c:order val="8"/>
          <c:tx>
            <c:strRef>
              <c:f>'Hlutfall hlutdeildar'!$A$10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hlutdeildar'!$B$10:$O$10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2B-454F-9DA7-E6986AE3160D}"/>
            </c:ext>
          </c:extLst>
        </c:ser>
        <c:ser>
          <c:idx val="9"/>
          <c:order val="9"/>
          <c:tx>
            <c:strRef>
              <c:f>'Hlutfall hlutdeildar'!$A$11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hlutdeildar'!$B$11:$O$11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92B-454F-9DA7-E6986AE3160D}"/>
            </c:ext>
          </c:extLst>
        </c:ser>
        <c:ser>
          <c:idx val="10"/>
          <c:order val="10"/>
          <c:tx>
            <c:strRef>
              <c:f>'Hlutfall hlutdeildar'!$A$12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hlutdeildar'!$B$12:$O$12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92B-454F-9DA7-E6986AE3160D}"/>
            </c:ext>
          </c:extLst>
        </c:ser>
        <c:ser>
          <c:idx val="11"/>
          <c:order val="11"/>
          <c:tx>
            <c:strRef>
              <c:f>'Hlutfall hlutdeildar'!$A$13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hlutdeildar'!$B$13:$O$13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92B-454F-9DA7-E6986AE3160D}"/>
            </c:ext>
          </c:extLst>
        </c:ser>
        <c:ser>
          <c:idx val="12"/>
          <c:order val="12"/>
          <c:tx>
            <c:strRef>
              <c:f>'Hlutfall hlutdeildar'!$A$14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hlutdeildar'!$B$14:$O$14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E92B-454F-9DA7-E6986AE3160D}"/>
            </c:ext>
          </c:extLst>
        </c:ser>
        <c:ser>
          <c:idx val="13"/>
          <c:order val="13"/>
          <c:tx>
            <c:strRef>
              <c:f>'Hlutfall hlutdeildar'!$A$15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hlutdeildar'!$B$15:$O$15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92B-454F-9DA7-E6986AE3160D}"/>
            </c:ext>
          </c:extLst>
        </c:ser>
        <c:ser>
          <c:idx val="14"/>
          <c:order val="14"/>
          <c:tx>
            <c:strRef>
              <c:f>'Hlutfall hlutdeildar'!$A$16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hlutdeildar'!$B$16:$O$16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E92B-454F-9DA7-E6986AE3160D}"/>
            </c:ext>
          </c:extLst>
        </c:ser>
        <c:ser>
          <c:idx val="15"/>
          <c:order val="15"/>
          <c:tx>
            <c:strRef>
              <c:f>'Hlutfall hlutdeildar'!$A$17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hlutdeildar'!$B$17:$O$17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E92B-454F-9DA7-E6986AE3160D}"/>
            </c:ext>
          </c:extLst>
        </c:ser>
        <c:ser>
          <c:idx val="16"/>
          <c:order val="16"/>
          <c:tx>
            <c:strRef>
              <c:f>'Hlutfall hlutdeildar'!$A$18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hlutdeildar'!$B$18:$O$18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E92B-454F-9DA7-E6986AE3160D}"/>
            </c:ext>
          </c:extLst>
        </c:ser>
        <c:ser>
          <c:idx val="17"/>
          <c:order val="17"/>
          <c:tx>
            <c:strRef>
              <c:f>'Hlutfall hlutdeildar'!$A$19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hlutdeildar'!$B$19:$O$19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E92B-454F-9DA7-E6986AE3160D}"/>
            </c:ext>
          </c:extLst>
        </c:ser>
        <c:ser>
          <c:idx val="18"/>
          <c:order val="18"/>
          <c:tx>
            <c:strRef>
              <c:f>'Hlutfall hlutdeildar'!$A$20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hlutdeildar'!$B$20:$O$20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E92B-454F-9DA7-E6986AE3160D}"/>
            </c:ext>
          </c:extLst>
        </c:ser>
        <c:ser>
          <c:idx val="19"/>
          <c:order val="19"/>
          <c:tx>
            <c:strRef>
              <c:f>'Hlutfall hlutdeildar'!$A$21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'Hlutfall hlutdeildar'!$B$1:$O$1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'Hlutfall hlutdeildar'!$B$21:$O$21</c:f>
              <c:numCache>
                <c:formatCode>0%</c:formatCode>
                <c:ptCount val="14"/>
                <c:pt idx="0">
                  <c:v>0.68225338337451491</c:v>
                </c:pt>
                <c:pt idx="1">
                  <c:v>0.64731768738729734</c:v>
                </c:pt>
                <c:pt idx="2">
                  <c:v>0.67807456488001616</c:v>
                </c:pt>
                <c:pt idx="3">
                  <c:v>0.62147727998534474</c:v>
                </c:pt>
                <c:pt idx="4">
                  <c:v>0.66721325857714786</c:v>
                </c:pt>
                <c:pt idx="5">
                  <c:v>0.68389658318034752</c:v>
                </c:pt>
                <c:pt idx="6">
                  <c:v>0.66402903839786598</c:v>
                </c:pt>
                <c:pt idx="7">
                  <c:v>0.67933708944465421</c:v>
                </c:pt>
                <c:pt idx="8">
                  <c:v>0.6840294300526315</c:v>
                </c:pt>
                <c:pt idx="9">
                  <c:v>0.71694494039310186</c:v>
                </c:pt>
                <c:pt idx="10">
                  <c:v>0.71154869995557879</c:v>
                </c:pt>
                <c:pt idx="11">
                  <c:v>0.66580996227105038</c:v>
                </c:pt>
                <c:pt idx="12">
                  <c:v>0.66925205378482067</c:v>
                </c:pt>
                <c:pt idx="13">
                  <c:v>0.67605636399019375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E92B-454F-9DA7-E6986AE316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114384"/>
        <c:axId val="307114944"/>
      </c:barChart>
      <c:catAx>
        <c:axId val="30711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7114944"/>
        <c:crosses val="autoZero"/>
        <c:auto val="1"/>
        <c:lblAlgn val="ctr"/>
        <c:lblOffset val="100"/>
        <c:noMultiLvlLbl val="0"/>
      </c:catAx>
      <c:valAx>
        <c:axId val="307114944"/>
        <c:scaling>
          <c:orientation val="minMax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7114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Fjöldi</a:t>
            </a:r>
            <a:r>
              <a:rPr lang="en-US" baseline="0"/>
              <a:t> koma á stöð sem hlutfall af fjölda skráðra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'Fjöldi koma á stöð'!$A$44</c:f>
              <c:strCache>
                <c:ptCount val="1"/>
                <c:pt idx="0">
                  <c:v>Heilsugæslan Árbæ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stöð'!$B$44:$O$44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C8-4962-808D-E09FFF1A5618}"/>
            </c:ext>
          </c:extLst>
        </c:ser>
        <c:ser>
          <c:idx val="1"/>
          <c:order val="1"/>
          <c:tx>
            <c:strRef>
              <c:f>'Fjöldi koma á stöð'!$A$45</c:f>
              <c:strCache>
                <c:ptCount val="1"/>
                <c:pt idx="0">
                  <c:v>Heilsugæslan Efra-Breiðholti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stöð'!$B$45:$O$45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C8-4962-808D-E09FFF1A5618}"/>
            </c:ext>
          </c:extLst>
        </c:ser>
        <c:ser>
          <c:idx val="2"/>
          <c:order val="2"/>
          <c:tx>
            <c:strRef>
              <c:f>'Fjöldi koma á stöð'!$A$46</c:f>
              <c:strCache>
                <c:ptCount val="1"/>
                <c:pt idx="0">
                  <c:v>Heilsugæslan Efstaleiti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stöð'!$B$46:$O$46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C8-4962-808D-E09FFF1A5618}"/>
            </c:ext>
          </c:extLst>
        </c:ser>
        <c:ser>
          <c:idx val="3"/>
          <c:order val="3"/>
          <c:tx>
            <c:strRef>
              <c:f>'Fjöldi koma á stöð'!$A$47</c:f>
              <c:strCache>
                <c:ptCount val="1"/>
                <c:pt idx="0">
                  <c:v>Heilsugæslan Fjörður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stöð'!$B$47:$O$47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5C8-4962-808D-E09FFF1A5618}"/>
            </c:ext>
          </c:extLst>
        </c:ser>
        <c:ser>
          <c:idx val="4"/>
          <c:order val="4"/>
          <c:tx>
            <c:strRef>
              <c:f>'Fjöldi koma á stöð'!$A$48</c:f>
              <c:strCache>
                <c:ptCount val="1"/>
                <c:pt idx="0">
                  <c:v>Heilsugæslan Garðabæ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stöð'!$B$48:$O$48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5C8-4962-808D-E09FFF1A5618}"/>
            </c:ext>
          </c:extLst>
        </c:ser>
        <c:ser>
          <c:idx val="5"/>
          <c:order val="5"/>
          <c:tx>
            <c:strRef>
              <c:f>'Fjöldi koma á stöð'!$A$49</c:f>
              <c:strCache>
                <c:ptCount val="1"/>
                <c:pt idx="0">
                  <c:v>Heilsugæslan Glæsibæ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stöð'!$B$49:$O$49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5C8-4962-808D-E09FFF1A5618}"/>
            </c:ext>
          </c:extLst>
        </c:ser>
        <c:ser>
          <c:idx val="6"/>
          <c:order val="6"/>
          <c:tx>
            <c:strRef>
              <c:f>'Fjöldi koma á stöð'!$A$50</c:f>
              <c:strCache>
                <c:ptCount val="1"/>
                <c:pt idx="0">
                  <c:v>Heilsugæslan Grafarvogi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stöð'!$B$50:$O$50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5C8-4962-808D-E09FFF1A5618}"/>
            </c:ext>
          </c:extLst>
        </c:ser>
        <c:ser>
          <c:idx val="7"/>
          <c:order val="7"/>
          <c:tx>
            <c:strRef>
              <c:f>'Fjöldi koma á stöð'!$A$51</c:f>
              <c:strCache>
                <c:ptCount val="1"/>
                <c:pt idx="0">
                  <c:v>Heilsugæslan Hamraborg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stöð'!$B$51:$O$51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5C8-4962-808D-E09FFF1A5618}"/>
            </c:ext>
          </c:extLst>
        </c:ser>
        <c:ser>
          <c:idx val="8"/>
          <c:order val="8"/>
          <c:tx>
            <c:strRef>
              <c:f>'Fjöldi koma á stöð'!$A$52</c:f>
              <c:strCache>
                <c:ptCount val="1"/>
                <c:pt idx="0">
                  <c:v>Heilsugæslan Hlíðum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stöð'!$B$52:$O$52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5C8-4962-808D-E09FFF1A5618}"/>
            </c:ext>
          </c:extLst>
        </c:ser>
        <c:ser>
          <c:idx val="9"/>
          <c:order val="9"/>
          <c:tx>
            <c:strRef>
              <c:f>'Fjöldi koma á stöð'!$A$53</c:f>
              <c:strCache>
                <c:ptCount val="1"/>
                <c:pt idx="0">
                  <c:v>Heilsugæslan Hvammi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stöð'!$B$53:$O$53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5C8-4962-808D-E09FFF1A5618}"/>
            </c:ext>
          </c:extLst>
        </c:ser>
        <c:ser>
          <c:idx val="10"/>
          <c:order val="10"/>
          <c:tx>
            <c:strRef>
              <c:f>'Fjöldi koma á stöð'!$A$54</c:f>
              <c:strCache>
                <c:ptCount val="1"/>
                <c:pt idx="0">
                  <c:v>Heilsugæslan Lágmúla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stöð'!$B$54:$O$54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5C8-4962-808D-E09FFF1A5618}"/>
            </c:ext>
          </c:extLst>
        </c:ser>
        <c:ser>
          <c:idx val="11"/>
          <c:order val="11"/>
          <c:tx>
            <c:strRef>
              <c:f>'Fjöldi koma á stöð'!$A$55</c:f>
              <c:strCache>
                <c:ptCount val="1"/>
                <c:pt idx="0">
                  <c:v>Heilsugæslan Miðbæ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stöð'!$B$55:$O$55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B5C8-4962-808D-E09FFF1A5618}"/>
            </c:ext>
          </c:extLst>
        </c:ser>
        <c:ser>
          <c:idx val="12"/>
          <c:order val="12"/>
          <c:tx>
            <c:strRef>
              <c:f>'Fjöldi koma á stöð'!$A$56</c:f>
              <c:strCache>
                <c:ptCount val="1"/>
                <c:pt idx="0">
                  <c:v>Heilsugæslan Mjódd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stöð'!$B$56:$O$56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5C8-4962-808D-E09FFF1A5618}"/>
            </c:ext>
          </c:extLst>
        </c:ser>
        <c:ser>
          <c:idx val="13"/>
          <c:order val="13"/>
          <c:tx>
            <c:strRef>
              <c:f>'Fjöldi koma á stöð'!$A$57</c:f>
              <c:strCache>
                <c:ptCount val="1"/>
                <c:pt idx="0">
                  <c:v>Heilsugæslan Mosfellsumdæmi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stöð'!$B$57:$O$57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B5C8-4962-808D-E09FFF1A5618}"/>
            </c:ext>
          </c:extLst>
        </c:ser>
        <c:ser>
          <c:idx val="14"/>
          <c:order val="14"/>
          <c:tx>
            <c:strRef>
              <c:f>'Fjöldi koma á stöð'!$A$58</c:f>
              <c:strCache>
                <c:ptCount val="1"/>
                <c:pt idx="0">
                  <c:v>Heilsugæslan Salahverfi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stöð'!$B$58:$O$58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5C8-4962-808D-E09FFF1A5618}"/>
            </c:ext>
          </c:extLst>
        </c:ser>
        <c:ser>
          <c:idx val="15"/>
          <c:order val="15"/>
          <c:tx>
            <c:strRef>
              <c:f>'Fjöldi koma á stöð'!$A$59</c:f>
              <c:strCache>
                <c:ptCount val="1"/>
                <c:pt idx="0">
                  <c:v>Heilsugæslan Seltjarnarnesi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stöð'!$B$59:$O$59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B5C8-4962-808D-E09FFF1A5618}"/>
            </c:ext>
          </c:extLst>
        </c:ser>
        <c:ser>
          <c:idx val="16"/>
          <c:order val="16"/>
          <c:tx>
            <c:strRef>
              <c:f>'Fjöldi koma á stöð'!$A$60</c:f>
              <c:strCache>
                <c:ptCount val="1"/>
                <c:pt idx="0">
                  <c:v>Heilsugæslan Sólvangi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stöð'!$B$60:$O$60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B5C8-4962-808D-E09FFF1A5618}"/>
            </c:ext>
          </c:extLst>
        </c:ser>
        <c:ser>
          <c:idx val="17"/>
          <c:order val="17"/>
          <c:tx>
            <c:strRef>
              <c:f>'Fjöldi koma á stöð'!$A$61</c:f>
              <c:strCache>
                <c:ptCount val="1"/>
                <c:pt idx="0">
                  <c:v>Heilsugæslan Höfða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stöð'!$B$61:$O$61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B5C8-4962-808D-E09FFF1A5618}"/>
            </c:ext>
          </c:extLst>
        </c:ser>
        <c:ser>
          <c:idx val="18"/>
          <c:order val="18"/>
          <c:tx>
            <c:strRef>
              <c:f>'Fjöldi koma á stöð'!$A$62</c:f>
              <c:strCache>
                <c:ptCount val="1"/>
                <c:pt idx="0">
                  <c:v>Heilsugæslan Urðarhvarfi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stöð'!$B$62:$O$62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B5C8-4962-808D-E09FFF1A5618}"/>
            </c:ext>
          </c:extLst>
        </c:ser>
        <c:ser>
          <c:idx val="19"/>
          <c:order val="19"/>
          <c:tx>
            <c:strRef>
              <c:f>'Fjöldi koma á stöð'!$A$63</c:f>
              <c:strCache>
                <c:ptCount val="1"/>
                <c:pt idx="0">
                  <c:v>Meðaltal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'Fjöldi koma á stöð'!$B$43:$O$43</c:f>
              <c:strCache>
                <c:ptCount val="14"/>
                <c:pt idx="0">
                  <c:v>Janúar</c:v>
                </c:pt>
                <c:pt idx="1">
                  <c:v>Febrúar</c:v>
                </c:pt>
                <c:pt idx="2">
                  <c:v>Mars</c:v>
                </c:pt>
                <c:pt idx="3">
                  <c:v>Apríl</c:v>
                </c:pt>
                <c:pt idx="4">
                  <c:v>Maí</c:v>
                </c:pt>
                <c:pt idx="5">
                  <c:v>Júní</c:v>
                </c:pt>
                <c:pt idx="6">
                  <c:v>Júlí</c:v>
                </c:pt>
                <c:pt idx="7">
                  <c:v>Ágúst</c:v>
                </c:pt>
                <c:pt idx="8">
                  <c:v>September</c:v>
                </c:pt>
                <c:pt idx="9">
                  <c:v>Október</c:v>
                </c:pt>
                <c:pt idx="10">
                  <c:v>Nóvember</c:v>
                </c:pt>
                <c:pt idx="11">
                  <c:v>Desember</c:v>
                </c:pt>
                <c:pt idx="12">
                  <c:v>Janúar</c:v>
                </c:pt>
                <c:pt idx="13">
                  <c:v>Febrúar</c:v>
                </c:pt>
              </c:strCache>
            </c:strRef>
          </c:cat>
          <c:val>
            <c:numRef>
              <c:f>'Fjöldi koma á stöð'!$B$63:$O$63</c:f>
              <c:numCache>
                <c:formatCode>0.0%</c:formatCode>
                <c:ptCount val="14"/>
                <c:pt idx="0">
                  <c:v>0.18586925086638334</c:v>
                </c:pt>
                <c:pt idx="1">
                  <c:v>0.16740768908259474</c:v>
                </c:pt>
                <c:pt idx="2">
                  <c:v>0.20102418456720178</c:v>
                </c:pt>
                <c:pt idx="3">
                  <c:v>0.14111239478461793</c:v>
                </c:pt>
                <c:pt idx="4">
                  <c:v>0.18694768426656341</c:v>
                </c:pt>
                <c:pt idx="5">
                  <c:v>0.17588850846313353</c:v>
                </c:pt>
                <c:pt idx="6">
                  <c:v>0.14841893620910254</c:v>
                </c:pt>
                <c:pt idx="7">
                  <c:v>0.17612516134522915</c:v>
                </c:pt>
                <c:pt idx="8">
                  <c:v>0.198798614873619</c:v>
                </c:pt>
                <c:pt idx="9">
                  <c:v>0.22447609254015879</c:v>
                </c:pt>
                <c:pt idx="10">
                  <c:v>0.19750236023219075</c:v>
                </c:pt>
                <c:pt idx="11">
                  <c:v>0.16833832579417396</c:v>
                </c:pt>
                <c:pt idx="12">
                  <c:v>0.20366853490203343</c:v>
                </c:pt>
                <c:pt idx="13">
                  <c:v>0.18668736747134176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B5C8-4962-808D-E09FFF1A56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127824"/>
        <c:axId val="307128384"/>
      </c:barChart>
      <c:catAx>
        <c:axId val="30712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7128384"/>
        <c:crosses val="autoZero"/>
        <c:auto val="1"/>
        <c:lblAlgn val="ctr"/>
        <c:lblOffset val="100"/>
        <c:noMultiLvlLbl val="0"/>
      </c:catAx>
      <c:valAx>
        <c:axId val="30712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30712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s-I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>
            <a:extLst>
              <a:ext uri="{FF2B5EF4-FFF2-40B4-BE49-F238E27FC236}">
                <a16:creationId xmlns:a16="http://schemas.microsoft.com/office/drawing/2014/main" xmlns="" id="{A8D8FFF2-B5CF-47D3-90B9-CEB59754E75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134147" name="Rectangle 3">
            <a:extLst>
              <a:ext uri="{FF2B5EF4-FFF2-40B4-BE49-F238E27FC236}">
                <a16:creationId xmlns:a16="http://schemas.microsoft.com/office/drawing/2014/main" xmlns="" id="{06A29C02-F87D-4B6F-90CD-5BF58CE9E45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134148" name="Rectangle 4">
            <a:extLst>
              <a:ext uri="{FF2B5EF4-FFF2-40B4-BE49-F238E27FC236}">
                <a16:creationId xmlns:a16="http://schemas.microsoft.com/office/drawing/2014/main" xmlns="" id="{55DCF536-10BF-49EA-9851-0AABA9F8DEC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134149" name="Rectangle 5">
            <a:extLst>
              <a:ext uri="{FF2B5EF4-FFF2-40B4-BE49-F238E27FC236}">
                <a16:creationId xmlns:a16="http://schemas.microsoft.com/office/drawing/2014/main" xmlns="" id="{B41A54DB-659B-4E35-8A33-E32C25E3070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7363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67B3F7CD-9265-45CC-829E-9CF39F6A804D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581267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xmlns="" id="{9678095C-8166-4A3C-8B99-8FB3FE4261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xmlns="" id="{8B9E51DD-E13D-4C3F-BB02-A7D208B2FD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14E7BA05-6E27-4CDE-B319-B18C02239B1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xmlns="" id="{63BCB1C9-7A28-43BE-A693-906568E68CA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s-IS" noProof="0"/>
              <a:t>Click to edit Master text styles</a:t>
            </a:r>
          </a:p>
          <a:p>
            <a:pPr lvl="1"/>
            <a:r>
              <a:rPr lang="is-IS" noProof="0"/>
              <a:t>Second level</a:t>
            </a:r>
          </a:p>
          <a:p>
            <a:pPr lvl="2"/>
            <a:r>
              <a:rPr lang="is-IS" noProof="0"/>
              <a:t>Third level</a:t>
            </a:r>
          </a:p>
          <a:p>
            <a:pPr lvl="3"/>
            <a:r>
              <a:rPr lang="is-IS" noProof="0"/>
              <a:t>Fourth level</a:t>
            </a:r>
          </a:p>
          <a:p>
            <a:pPr lvl="4"/>
            <a:r>
              <a:rPr lang="is-IS" noProof="0"/>
              <a:t>Fifth level</a:t>
            </a:r>
          </a:p>
        </p:txBody>
      </p:sp>
      <p:sp>
        <p:nvSpPr>
          <p:cNvPr id="54278" name="Rectangle 6">
            <a:extLst>
              <a:ext uri="{FF2B5EF4-FFF2-40B4-BE49-F238E27FC236}">
                <a16:creationId xmlns:a16="http://schemas.microsoft.com/office/drawing/2014/main" xmlns="" id="{9C0F4CF9-AF5A-4756-8078-84FD4569AE4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4279" name="Rectangle 7">
            <a:extLst>
              <a:ext uri="{FF2B5EF4-FFF2-40B4-BE49-F238E27FC236}">
                <a16:creationId xmlns:a16="http://schemas.microsoft.com/office/drawing/2014/main" xmlns="" id="{EDBE96FF-2D14-4DA3-9F11-F9B97D71B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7363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4" tIns="45487" rIns="90974" bIns="454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4BE64766-CFE4-4BC9-84CF-A84FDED94BD7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2202827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xmlns="" id="{BDDEDAF8-5F6D-4F40-B3DA-E61AAD75C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730DCE7-DDF6-4C71-8481-B28A43C7B81B}" type="slidenum">
              <a:rPr lang="is-IS" altLang="is-IS" smtClean="0"/>
              <a:pPr>
                <a:spcBef>
                  <a:spcPct val="0"/>
                </a:spcBef>
              </a:pPr>
              <a:t>1</a:t>
            </a:fld>
            <a:endParaRPr lang="is-IS" altLang="is-I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xmlns="" id="{81DDE70A-9A4B-404D-8E7F-F1D8B854A9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xmlns="" id="{9955C4CF-5065-492A-9162-80FE39983D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s-IS" altLang="is-I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26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xmlns="" id="{E81126B8-E6EE-4DA4-8EBF-AD3D9A0562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xmlns="" id="{A2E51A9A-2BD3-4CE1-8E7B-9637014CC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xmlns="" id="{045B1AF1-7A56-435F-A30A-CF54A595FF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5D1B95-8DD3-43EC-99B0-FFD1E5B5EA8B}" type="slidenum">
              <a:rPr lang="is-IS" altLang="is-IS" b="0" smtClean="0">
                <a:solidFill>
                  <a:srgbClr val="000000"/>
                </a:solidFill>
              </a:rPr>
              <a:pPr/>
              <a:t>12</a:t>
            </a:fld>
            <a:endParaRPr lang="is-IS" altLang="is-IS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352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xmlns="" id="{C15E589C-8138-47B9-B027-FB9F4E1D18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xmlns="" id="{E8F9F4CE-F46C-4EE4-BF62-E69A45601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xmlns="" id="{64591369-5463-49DE-A534-C03821908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162D9A-D203-4DF5-998A-71E6B4F8B00E}" type="slidenum">
              <a:rPr lang="is-IS" altLang="is-IS" b="0" smtClean="0"/>
              <a:pPr/>
              <a:t>13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684689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xmlns="" id="{0709483D-3DF0-4790-8DB1-BBDB27C453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xmlns="" id="{BE7BA737-A3D1-4440-88BB-1B9C2B734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xmlns="" id="{6E54DA11-6E2A-4CD6-8998-D6FF3B8B4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EC9046-3148-49A1-B0A1-31F25AB73B16}" type="slidenum">
              <a:rPr lang="is-IS" altLang="is-IS" b="0" smtClean="0"/>
              <a:pPr/>
              <a:t>14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993399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xmlns="" id="{C79B9293-FEC9-491B-A784-2874704DA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xmlns="" id="{DAC7D131-6DB0-4933-9B21-C12448AC2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xmlns="" id="{D266AABD-5FB6-4916-A77A-2D91342F66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06E02A-DD7A-47D9-A280-F0E6A952F053}" type="slidenum">
              <a:rPr lang="is-IS" altLang="is-IS" b="0" smtClean="0"/>
              <a:pPr/>
              <a:t>15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3313268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xmlns="" id="{EB6E16C1-3E4D-4E9A-B176-73F36E49FF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xmlns="" id="{B5CE907E-1A67-45F0-9F44-0439B6C72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xmlns="" id="{5FDB0A46-2ACD-47EB-995D-FE39FD34F7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998854-1645-45BE-8220-4D56693B7AED}" type="slidenum">
              <a:rPr lang="is-IS" altLang="is-IS" b="0" smtClean="0"/>
              <a:pPr/>
              <a:t>16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672229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xmlns="" id="{B7B8D360-89D9-4EA0-BB42-F5A15F1388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xmlns="" id="{CEF04BDB-1D2D-4DBA-8F4A-CAF93BB84E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xmlns="" id="{43E5FA64-42C5-46A2-B7EC-B4CDB81F5B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69547B-38AC-4A46-A26B-6BBA3F09C1AA}" type="slidenum">
              <a:rPr lang="is-IS" altLang="is-IS" b="0" smtClean="0">
                <a:solidFill>
                  <a:srgbClr val="000000"/>
                </a:solidFill>
              </a:rPr>
              <a:pPr/>
              <a:t>17</a:t>
            </a:fld>
            <a:endParaRPr lang="is-IS" altLang="is-IS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383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xmlns="" id="{6F557FBE-9C02-4F1C-B9EB-F7FC55F39F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xmlns="" id="{26E621EB-A030-428D-A22C-1E5FE7E12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xmlns="" id="{9DE7081E-3E17-4904-BD07-928E429B4C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53F368-E986-4DAC-943E-D94D0C4430C8}" type="slidenum">
              <a:rPr lang="is-IS" altLang="is-IS" b="0" smtClean="0">
                <a:solidFill>
                  <a:srgbClr val="000000"/>
                </a:solidFill>
              </a:rPr>
              <a:pPr/>
              <a:t>18</a:t>
            </a:fld>
            <a:endParaRPr lang="is-IS" altLang="is-IS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720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xmlns="" id="{1D4E3CB4-C445-487D-8537-2B8EF974C4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xmlns="" id="{E762D997-7E96-4C85-B55A-0A8DEB976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xmlns="" id="{A520F17C-C70A-487F-8C88-9DD36F6A9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C0006D-79D1-4928-AF46-1F6F2D10E3AD}" type="slidenum">
              <a:rPr lang="is-IS" altLang="is-IS" b="0" smtClean="0">
                <a:solidFill>
                  <a:srgbClr val="000000"/>
                </a:solidFill>
              </a:rPr>
              <a:pPr/>
              <a:t>19</a:t>
            </a:fld>
            <a:endParaRPr lang="is-IS" altLang="is-IS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96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xmlns="" id="{8302E806-23F5-43DB-A578-6286B78E0F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xmlns="" id="{AC98BB2F-B836-406B-97D6-4EAD85278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xmlns="" id="{286F56D4-7EDF-456E-A8FC-A164681F2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1BAD99-4368-4FD2-A427-2DA384D85727}" type="slidenum">
              <a:rPr lang="is-IS" altLang="is-IS" b="0" smtClean="0"/>
              <a:pPr/>
              <a:t>20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2435402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xmlns="" id="{0D216C8A-E9A6-4F1C-BD61-9E2806C08C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xmlns="" id="{D56BC8A3-3085-42CA-BAF4-95501FCBE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xmlns="" id="{EDCCAD86-D7D8-4D5D-87BF-28CAFB65C9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666E23-7C6D-4A29-B05B-62A0B8A1EC02}" type="slidenum">
              <a:rPr lang="is-IS" altLang="is-IS" b="0" smtClean="0"/>
              <a:pPr/>
              <a:t>21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520881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xmlns="" id="{8B4DAFE8-4B6B-475B-8D62-0F7DB2018C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BB0C1C-2926-4FF0-A104-220EAF09DC22}" type="slidenum">
              <a:rPr lang="is-IS" altLang="is-IS" smtClean="0"/>
              <a:pPr>
                <a:spcBef>
                  <a:spcPct val="0"/>
                </a:spcBef>
              </a:pPr>
              <a:t>4</a:t>
            </a:fld>
            <a:endParaRPr lang="is-IS" altLang="is-I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xmlns="" id="{3AF4C692-CDF9-415A-8B23-B2D081ACA0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xmlns="" id="{99A43468-6BD0-4819-A6B1-EE621962F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s-IS" altLang="is-I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00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xmlns="" id="{A158B5EE-7637-4366-B7FF-E09F757198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xmlns="" id="{54E534AB-0E98-437D-9C5B-A4BB0CF75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xmlns="" id="{32005F51-8B07-407F-877E-13F8FE08BB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3FFAE3-4EF3-41E0-9F8A-1CA92B3EF074}" type="slidenum">
              <a:rPr lang="is-IS" altLang="is-IS" b="0" smtClean="0"/>
              <a:pPr/>
              <a:t>22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735832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xmlns="" id="{5C93DADE-6A04-4D9C-BF87-CF86201EC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xmlns="" id="{BC064459-45DA-47D1-B2DB-23D5AACA2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xmlns="" id="{69B5DE86-AFA2-45DD-88D9-C6AC8723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BB3985-9436-4769-A1DA-6F88EB7B94DF}" type="slidenum">
              <a:rPr lang="is-IS" altLang="is-IS" b="0" smtClean="0"/>
              <a:pPr/>
              <a:t>23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29268744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xmlns="" id="{8268CFAA-A426-4656-9298-E41F6279F6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xmlns="" id="{3072DED1-E3C4-4B5C-A9B8-B502D50C9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xmlns="" id="{480B75F1-4A64-483B-9933-D2713C15EE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B1A16D-7824-4971-8B02-EE6DE4513736}" type="slidenum">
              <a:rPr lang="is-IS" altLang="is-IS" b="0" smtClean="0"/>
              <a:pPr/>
              <a:t>24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2578914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kyggnumyndastaðgengill 1">
            <a:extLst>
              <a:ext uri="{FF2B5EF4-FFF2-40B4-BE49-F238E27FC236}">
                <a16:creationId xmlns:a16="http://schemas.microsoft.com/office/drawing/2014/main" xmlns="" id="{6EEA359C-77DA-4401-9059-DCC835700C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Minnispunktastaðgengill 2">
            <a:extLst>
              <a:ext uri="{FF2B5EF4-FFF2-40B4-BE49-F238E27FC236}">
                <a16:creationId xmlns:a16="http://schemas.microsoft.com/office/drawing/2014/main" xmlns="" id="{AD8A99F0-E072-4DD5-A438-A8CA1FAFCC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53252" name="Skyggnunúmersstaðgengill 3">
            <a:extLst>
              <a:ext uri="{FF2B5EF4-FFF2-40B4-BE49-F238E27FC236}">
                <a16:creationId xmlns:a16="http://schemas.microsoft.com/office/drawing/2014/main" xmlns="" id="{C7A183D2-6499-4681-97F2-3AF1C1FF4F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34CD87-6B81-4647-9D74-C1FCC382D9CD}" type="slidenum">
              <a:rPr lang="is-IS" altLang="is-IS" b="0" smtClean="0"/>
              <a:pPr/>
              <a:t>25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413445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xmlns="" id="{44C07E96-C4A5-4A3B-8CC3-029DE3379D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xmlns="" id="{FCB0C6F5-F906-413E-B70B-777468C3A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xmlns="" id="{28D86F8E-20D1-4B89-A9F8-33F61F0D9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380490-1428-4DAF-BEC8-2877C25835BC}" type="slidenum">
              <a:rPr lang="is-IS" altLang="is-IS" b="0" smtClean="0"/>
              <a:pPr/>
              <a:t>5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428664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xmlns="" id="{4DF534C9-A915-48A4-B838-92B1CE6997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xmlns="" id="{46F86539-9FEF-4D2D-B2F2-86BB4F469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xmlns="" id="{3038B1D8-57CC-4773-A57E-662745B04C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6C4030-04BF-4745-AA37-934AB15D0C43}" type="slidenum">
              <a:rPr lang="is-IS" altLang="is-IS" b="0" smtClean="0"/>
              <a:pPr/>
              <a:t>6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65657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xmlns="" id="{BCADA4DE-9B97-4D97-8088-8BE5ECB658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xmlns="" id="{971D5B54-83D0-4823-96B9-FF7BD2BFF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xmlns="" id="{3F7B6E14-D1AF-4618-965E-AADFD8534A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4D2039-D56A-478F-81D7-996623E35265}" type="slidenum">
              <a:rPr lang="is-IS" altLang="is-IS" b="0" smtClean="0"/>
              <a:pPr/>
              <a:t>7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2083427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xmlns="" id="{AB817667-7E2B-42D3-B3A7-13EB480122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xmlns="" id="{287FEFA1-7B7A-4C26-A562-B806AFB5B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xmlns="" id="{418E32CE-4B0C-4234-9378-3221FF4342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B9112D-B213-43FF-BEC0-CB0FCF0AEE21}" type="slidenum">
              <a:rPr lang="is-IS" altLang="is-IS" b="0" smtClean="0"/>
              <a:pPr/>
              <a:t>8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1978080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xmlns="" id="{78E6E833-1250-4166-9BFA-448B7E7A4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xmlns="" id="{107773BA-BC2F-4E95-B295-8A8261157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xmlns="" id="{636B6D05-5110-416C-BA2B-28A724DC12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BDF456-23AC-4947-AEBF-6FE332A9B093}" type="slidenum">
              <a:rPr lang="is-IS" altLang="is-IS" b="0" smtClean="0">
                <a:solidFill>
                  <a:srgbClr val="000000"/>
                </a:solidFill>
              </a:rPr>
              <a:pPr/>
              <a:t>9</a:t>
            </a:fld>
            <a:endParaRPr lang="is-IS" altLang="is-IS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115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xmlns="" id="{5FD8623B-D2D2-4DE6-81F5-EAB8A0DF00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xmlns="" id="{A6F19960-6BB0-4B16-AB23-66BE5C243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xmlns="" id="{AA1C020F-156A-40C3-9AF6-59C7DB9E5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C52E63-B164-4441-9032-60B5BCC32D40}" type="slidenum">
              <a:rPr lang="is-IS" altLang="is-IS" b="0" smtClean="0"/>
              <a:pPr/>
              <a:t>10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287751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xmlns="" id="{56921BF4-99F4-4459-9B3E-DC5FB1322B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xmlns="" id="{624BF295-7614-45EA-80B0-FE101740E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s-IS" altLang="is-IS">
              <a:latin typeface="Arial" panose="020B0604020202020204" pitchFamily="34" charset="0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xmlns="" id="{7257E7D0-1C91-435C-B0F8-F7B9B7FCAE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8188" indent="-28416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6650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0675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6288" indent="-227013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94BD38-74D6-4A98-B7C8-8321437A2C1C}" type="slidenum">
              <a:rPr lang="is-IS" altLang="is-IS" b="0" smtClean="0"/>
              <a:pPr/>
              <a:t>11</a:t>
            </a:fld>
            <a:endParaRPr lang="is-IS" altLang="is-IS" b="0"/>
          </a:p>
        </p:txBody>
      </p:sp>
    </p:spTree>
    <p:extLst>
      <p:ext uri="{BB962C8B-B14F-4D97-AF65-F5344CB8AC3E}">
        <p14:creationId xmlns:p14="http://schemas.microsoft.com/office/powerpoint/2010/main" val="1422622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extLst>
              <a:ext uri="{FF2B5EF4-FFF2-40B4-BE49-F238E27FC236}">
                <a16:creationId xmlns:a16="http://schemas.microsoft.com/office/drawing/2014/main" xmlns="" id="{1D86FC15-B626-4ECD-B2AF-F5D04827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0">
            <a:extLst>
              <a:ext uri="{FF2B5EF4-FFF2-40B4-BE49-F238E27FC236}">
                <a16:creationId xmlns:a16="http://schemas.microsoft.com/office/drawing/2014/main" xmlns="" id="{384210E1-FF03-42EE-A4EC-50931DC0750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3" y="6165850"/>
            <a:ext cx="5399087" cy="1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2">
            <a:extLst>
              <a:ext uri="{FF2B5EF4-FFF2-40B4-BE49-F238E27FC236}">
                <a16:creationId xmlns:a16="http://schemas.microsoft.com/office/drawing/2014/main" xmlns="" id="{CDD1EC46-768F-4E0F-9580-585D949C0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0763"/>
            <a:ext cx="345440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197167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44900"/>
            <a:ext cx="6400800" cy="19939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401166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xmlns="" id="{35BA5FDD-B6A5-4B4F-AE01-B2E09EF0B5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1E869728-6688-4B5E-88F0-9811D53CDD40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E6831-79A6-41FE-A121-C459678B245F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xmlns="" id="{D9066F24-929D-4A08-86CF-68D7E26B8F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CA1B6-42CB-4998-8D84-CED03B6D6173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22705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260350"/>
            <a:ext cx="2071687" cy="55451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067425" cy="55451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xmlns="" id="{E43B641D-8BC0-4460-B4C7-9298B1D1FB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6CC60C1E-1045-4A78-ACF1-66D0F2518B4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D3FB7-1540-4D50-A33C-46AD6585A960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xmlns="" id="{11A22830-80EA-422A-A7BD-7BE6C43609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95594-20CF-4431-82C4-DA8F1F963528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04724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xmlns="" id="{79A56FBE-B286-4930-87D8-843CA8C6CF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7BA07DB9-26B8-4C5A-BB26-605AD3B62941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5E869-EADB-4263-89A6-894916C0E83A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xmlns="" id="{B032D263-7B58-4FBE-8515-A7481EAF9B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970B4-435C-4AD3-A931-4E30E522E009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1983886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xmlns="" id="{89150449-A1FB-491E-840A-AC8762FE1D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906FCA3D-5942-4989-B6D0-58390B83279C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EE55E-2870-4B67-829A-56D262F87D0C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xmlns="" id="{3991AEC2-C21A-4082-9490-50A07A8925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3B674-CEAC-4F38-9155-F779B33F8262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333127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584CD94A-0A6A-429F-9570-99599C2982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xmlns="" id="{56E6B55A-E495-4475-B1E0-33F93EC1E873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83D3-E594-4D6A-808B-7944D24DB8FE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xmlns="" id="{37D6F261-64C2-41E5-8E79-537283D33F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44FD8-A41D-4705-9ADC-2168A04D0BB0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48694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xmlns="" id="{3E24399F-4FEF-47B5-AA68-3C117C411A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xmlns="" id="{FB496A63-0951-40A1-BBCD-8552F7384FA5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18192-F6AB-4ECA-90DD-FAE83CB40D3E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xmlns="" id="{6626C99E-2793-49D6-9847-4B36CA1354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3E77B-6858-4DE5-9F10-9656FA350686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344957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xmlns="" id="{D14E42DF-D819-4AE7-93EC-DF4A249122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xmlns="" id="{D61AB04B-AC83-48F5-BAE8-E43EC8874389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DBD86-A974-4E8F-952B-97FC8DBA2079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xmlns="" id="{66F41A6E-DB22-4D1D-8998-FDF155459A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C8A4D-F52F-4945-9BCB-8BA482A02688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796133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xmlns="" id="{F899F019-726D-48CB-80CF-8CEC7F8B17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xmlns="" id="{BCCC10DC-449F-43B2-8E12-C8B4EDD4D09C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27ACD-302E-4A22-B015-5522F8068DE5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xmlns="" id="{45DDC5D2-0607-4842-8C78-044AB3EE0B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6F32A-2B08-4F63-980D-4AA6FCF361D9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2453327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DC424949-3AA7-452B-B080-0D7E4CD52A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xmlns="" id="{294B8BC5-E097-4E59-9C63-1689B01D1B5D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0515-8B55-4DFF-91A5-3C70A6BDAF2F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xmlns="" id="{2266CDC3-8566-4F5E-B9F6-5D5935E0C3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0FB93-BD3F-49D5-B2C8-D68897B9935A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16023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is-I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1BD9649A-BEA9-47C6-8712-F917FAE8ED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xmlns="" id="{3F6B82BA-08CB-422E-B34F-247FC21D83C3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5CE5C-7B6F-4779-8A14-CA392FDD3925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xmlns="" id="{0D337AED-57D2-4B27-A37E-6EBCAB577D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CB7D5-F18E-4583-B052-65C3C6D1CCD4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</p:spTree>
    <p:extLst>
      <p:ext uri="{BB962C8B-B14F-4D97-AF65-F5344CB8AC3E}">
        <p14:creationId xmlns:p14="http://schemas.microsoft.com/office/powerpoint/2010/main" val="337264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3">
            <a:extLst>
              <a:ext uri="{FF2B5EF4-FFF2-40B4-BE49-F238E27FC236}">
                <a16:creationId xmlns:a16="http://schemas.microsoft.com/office/drawing/2014/main" xmlns="" id="{7DBB75D0-43B7-4788-8C92-DA1309757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EC86F270-510F-4CEF-BBD8-193D7A1DC4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4450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s-IS"/>
              <a:t>Click to edit Master title style</a:t>
            </a:r>
            <a:endParaRPr lang="en-GB" altLang="is-IS"/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xmlns="" id="{3FEEB301-8B5B-4D38-8BA4-96E3F2FD89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489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s-IS"/>
              <a:t>Edit Master text styles</a:t>
            </a:r>
          </a:p>
          <a:p>
            <a:pPr lvl="1"/>
            <a:r>
              <a:rPr lang="en-US" altLang="is-IS"/>
              <a:t>Second level</a:t>
            </a:r>
          </a:p>
          <a:p>
            <a:pPr lvl="2"/>
            <a:r>
              <a:rPr lang="en-US" altLang="is-IS"/>
              <a:t>Third level</a:t>
            </a:r>
          </a:p>
          <a:p>
            <a:pPr lvl="3"/>
            <a:r>
              <a:rPr lang="en-US" altLang="is-IS"/>
              <a:t>Fourth level</a:t>
            </a:r>
          </a:p>
          <a:p>
            <a:pPr lvl="4"/>
            <a:r>
              <a:rPr lang="en-US" altLang="is-IS"/>
              <a:t>Fifth level</a:t>
            </a:r>
            <a:endParaRPr lang="en-GB" altLang="is-IS"/>
          </a:p>
        </p:txBody>
      </p:sp>
      <p:sp>
        <p:nvSpPr>
          <p:cNvPr id="1048" name="Rectangle 24">
            <a:extLst>
              <a:ext uri="{FF2B5EF4-FFF2-40B4-BE49-F238E27FC236}">
                <a16:creationId xmlns:a16="http://schemas.microsoft.com/office/drawing/2014/main" xmlns="" id="{D256E5F7-73AF-4C71-B8CE-4ADE6B428EC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02100" y="6453188"/>
            <a:ext cx="48625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s-IS"/>
          </a:p>
        </p:txBody>
      </p:sp>
      <p:sp>
        <p:nvSpPr>
          <p:cNvPr id="1036" name="Rectangle 12">
            <a:extLst>
              <a:ext uri="{FF2B5EF4-FFF2-40B4-BE49-F238E27FC236}">
                <a16:creationId xmlns:a16="http://schemas.microsoft.com/office/drawing/2014/main" xmlns="" id="{5AF647A3-5D8E-4E14-B8E6-6C26F05E4F8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02450" y="6596063"/>
            <a:ext cx="2133600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5D2A6D46-56B7-4D28-ADCA-22586D72872D}" type="datetime4">
              <a:rPr lang="is-IS"/>
              <a:pPr>
                <a:defRPr/>
              </a:pPr>
              <a:t>17. apríl 2018</a:t>
            </a:fld>
            <a:endParaRPr lang="is-IS"/>
          </a:p>
        </p:txBody>
      </p:sp>
      <p:sp>
        <p:nvSpPr>
          <p:cNvPr id="1037" name="Rectangle 13">
            <a:extLst>
              <a:ext uri="{FF2B5EF4-FFF2-40B4-BE49-F238E27FC236}">
                <a16:creationId xmlns:a16="http://schemas.microsoft.com/office/drawing/2014/main" xmlns="" id="{AA9252FB-B58D-4E60-A3A1-B50390D017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02450" y="6237288"/>
            <a:ext cx="2133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7B1E3060-514C-4B38-AEB1-575CEFDE7E05}" type="slidenum">
              <a:rPr lang="is-IS" altLang="is-IS"/>
              <a:pPr>
                <a:defRPr/>
              </a:pPr>
              <a:t>‹#›</a:t>
            </a:fld>
            <a:endParaRPr lang="is-IS" altLang="is-IS"/>
          </a:p>
        </p:txBody>
      </p:sp>
      <p:sp>
        <p:nvSpPr>
          <p:cNvPr id="1032" name="Rectangle 27">
            <a:extLst>
              <a:ext uri="{FF2B5EF4-FFF2-40B4-BE49-F238E27FC236}">
                <a16:creationId xmlns:a16="http://schemas.microsoft.com/office/drawing/2014/main" xmlns="" id="{DEF6A872-450B-4334-ADA7-DCFF56C11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908050"/>
            <a:ext cx="8856663" cy="5113338"/>
          </a:xfrm>
          <a:prstGeom prst="rect">
            <a:avLst/>
          </a:prstGeom>
          <a:solidFill>
            <a:srgbClr val="F4F4F4"/>
          </a:solidFill>
          <a:ln w="9525">
            <a:solidFill>
              <a:srgbClr val="E0E0E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is-IS" altLang="is-IS"/>
          </a:p>
        </p:txBody>
      </p:sp>
      <p:pic>
        <p:nvPicPr>
          <p:cNvPr id="1033" name="Picture 28">
            <a:extLst>
              <a:ext uri="{FF2B5EF4-FFF2-40B4-BE49-F238E27FC236}">
                <a16:creationId xmlns:a16="http://schemas.microsoft.com/office/drawing/2014/main" xmlns="" id="{EB48519B-BE06-4E37-9511-FF418BCC2B14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3" y="6165850"/>
            <a:ext cx="5399087" cy="1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30">
            <a:extLst>
              <a:ext uri="{FF2B5EF4-FFF2-40B4-BE49-F238E27FC236}">
                <a16:creationId xmlns:a16="http://schemas.microsoft.com/office/drawing/2014/main" xmlns="" id="{27FCF2B3-D66D-4681-AB51-9AB905987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0763"/>
            <a:ext cx="345440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37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  <p:sldLayoutId id="2147484733" r:id="rId8"/>
    <p:sldLayoutId id="2147484734" r:id="rId9"/>
    <p:sldLayoutId id="2147484735" r:id="rId10"/>
    <p:sldLayoutId id="2147484736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AF001E"/>
        </a:buClr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AF001E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AF001E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F001E"/>
        </a:buClr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AF001E"/>
        </a:buClr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E449AA4F-6B55-4CA7-A479-D328C30BA3B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55650" y="1700213"/>
            <a:ext cx="7772400" cy="2808287"/>
          </a:xfrm>
        </p:spPr>
        <p:txBody>
          <a:bodyPr/>
          <a:lstStyle/>
          <a:p>
            <a:pPr eaLnBrk="1" hangingPunct="1"/>
            <a: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  <a:t>Fjármögnunarlíkan heilsugæslu höfuðborgarsvæðisins</a:t>
            </a:r>
            <a:b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</a:br>
            <a: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  <a:t/>
            </a:r>
            <a:b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</a:br>
            <a: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  <a:t/>
            </a:r>
            <a:b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</a:br>
            <a:r>
              <a:rPr lang="is-IS" altLang="is-IS">
                <a:solidFill>
                  <a:srgbClr val="003E90"/>
                </a:solidFill>
                <a:latin typeface="Arial" panose="020B0604020202020204" pitchFamily="34" charset="0"/>
              </a:rPr>
              <a:t>Vorfundur Landssambands heilbrigðisstofnana</a:t>
            </a:r>
            <a: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  <a:t/>
            </a:r>
            <a:br>
              <a:rPr lang="is-IS" altLang="is-IS" sz="3600">
                <a:solidFill>
                  <a:srgbClr val="003E90"/>
                </a:solidFill>
                <a:latin typeface="Arial" panose="020B0604020202020204" pitchFamily="34" charset="0"/>
              </a:rPr>
            </a:br>
            <a:endParaRPr lang="is-IS" altLang="is-IS" sz="3600">
              <a:solidFill>
                <a:srgbClr val="003E90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3E71527F-0518-41C5-8AEF-354EC94555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76375" y="4652963"/>
            <a:ext cx="6400800" cy="1296987"/>
          </a:xfrm>
        </p:spPr>
        <p:txBody>
          <a:bodyPr/>
          <a:lstStyle/>
          <a:p>
            <a:pPr eaLnBrk="1" hangingPunct="1">
              <a:buClrTx/>
            </a:pPr>
            <a:endParaRPr lang="is-IS" altLang="is-IS"/>
          </a:p>
          <a:p>
            <a:pPr eaLnBrk="1" hangingPunct="1">
              <a:buClrTx/>
            </a:pPr>
            <a:r>
              <a:rPr lang="is-IS" altLang="is-IS"/>
              <a:t>Arnar Þ. Sveinsson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xmlns="" id="{8FCE9A06-386B-49FD-A348-B18A5178E3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Félagsþarfavísitala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xmlns="" id="{FF311110-A366-4837-AC33-14A40D0A7F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908050"/>
            <a:ext cx="8713787" cy="48974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Félagsþarfavísitalan endurspeglar lýðfræðileg einkenni sjúkratryggðra. Þær heilsugæslur sem eru með gildi sem er hærra en hæsta gildi þriðja fjórðungs fá umframstig sem greitt er fyrir. Greiddar eru 155 kr. á mánuði fyrir hvert stig félagsþarfavísitölu.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Sjö lýðfræðilegar breytur eru notaðar og fjöldi skráðra einstaklinga sem fellur undir hverja breytu er margfaldaður með vigt hennar.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Um 0,4% af heildarfjármagni er áætlað í þennan lið. </a:t>
            </a:r>
          </a:p>
        </p:txBody>
      </p:sp>
      <p:sp>
        <p:nvSpPr>
          <p:cNvPr id="21508" name="Date Placeholder 3">
            <a:extLst>
              <a:ext uri="{FF2B5EF4-FFF2-40B4-BE49-F238E27FC236}">
                <a16:creationId xmlns:a16="http://schemas.microsoft.com/office/drawing/2014/main" xmlns="" id="{511D1755-9034-419E-8E41-393C171204A8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E100A3-F7CE-430D-91B0-4625B1CB3A45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21509" name="Slide Number Placeholder 4">
            <a:extLst>
              <a:ext uri="{FF2B5EF4-FFF2-40B4-BE49-F238E27FC236}">
                <a16:creationId xmlns:a16="http://schemas.microsoft.com/office/drawing/2014/main" xmlns="" id="{C600E7E9-9080-47C1-8D37-907F414FF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7A95FB-4681-4F37-99BF-8311434A05B3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33616A72-E3D8-4EAA-806D-4CD8981B221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24473" y="5610225"/>
            <a:ext cx="3498026" cy="590550"/>
          </a:xfrm>
          <a:prstGeom prst="rect">
            <a:avLst/>
          </a:prstGeom>
          <a:blipFill>
            <a:blip r:embed="rId3"/>
            <a:stretch>
              <a:fillRect l="-2439" t="-1031" r="-2439"/>
            </a:stretch>
          </a:blipFill>
        </p:spPr>
        <p:txBody>
          <a:bodyPr/>
          <a:lstStyle/>
          <a:p>
            <a:pPr>
              <a:defRPr/>
            </a:pPr>
            <a:r>
              <a:rPr lang="is-IS">
                <a:noFill/>
              </a:rPr>
              <a:t> 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FABAF12-744C-42D5-B2E0-FF3A5BEE3C60}"/>
              </a:ext>
            </a:extLst>
          </p:cNvPr>
          <p:cNvGraphicFramePr>
            <a:graphicFrameLocks noGrp="1"/>
          </p:cNvGraphicFramePr>
          <p:nvPr/>
        </p:nvGraphicFramePr>
        <p:xfrm>
          <a:off x="250825" y="2852738"/>
          <a:ext cx="4033838" cy="2325687"/>
        </p:xfrm>
        <a:graphic>
          <a:graphicData uri="http://schemas.openxmlformats.org/drawingml/2006/table">
            <a:tbl>
              <a:tblPr firstRow="1" firstCol="1" bandRow="1"/>
              <a:tblGrid>
                <a:gridCol w="3348847">
                  <a:extLst>
                    <a:ext uri="{9D8B030D-6E8A-4147-A177-3AD203B41FA5}">
                      <a16:colId xmlns:a16="http://schemas.microsoft.com/office/drawing/2014/main" xmlns="" val="145386449"/>
                    </a:ext>
                  </a:extLst>
                </a:gridCol>
                <a:gridCol w="684991">
                  <a:extLst>
                    <a:ext uri="{9D8B030D-6E8A-4147-A177-3AD203B41FA5}">
                      <a16:colId xmlns:a16="http://schemas.microsoft.com/office/drawing/2014/main" xmlns="" val="2848155461"/>
                    </a:ext>
                  </a:extLst>
                </a:gridCol>
              </a:tblGrid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Breyta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Vigt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7726462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eldri en 65 ára sem búa einir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6,15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5279189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barna undir fimm ára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3,23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7896220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nýrra íbúa á síðasta ári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4,19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1874097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örorkulífeyrisþega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6,15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04012619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atvinnulausra 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5,13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1388497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einstæðra foreldra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4,19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1723337"/>
                  </a:ext>
                </a:extLst>
              </a:tr>
              <a:tr h="290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Hlutfall einstaklinga sem fæddir eru erlendis </a:t>
                      </a:r>
                      <a:endParaRPr lang="is-IS" sz="11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s-I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5,72</a:t>
                      </a:r>
                      <a:endParaRPr lang="is-IS" sz="11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65" marR="444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84448862"/>
                  </a:ext>
                </a:extLst>
              </a:tr>
            </a:tbl>
          </a:graphicData>
        </a:graphic>
      </p:graphicFrame>
      <p:graphicFrame>
        <p:nvGraphicFramePr>
          <p:cNvPr id="4" name="Tafla 3">
            <a:extLst>
              <a:ext uri="{FF2B5EF4-FFF2-40B4-BE49-F238E27FC236}">
                <a16:creationId xmlns:a16="http://schemas.microsoft.com/office/drawing/2014/main" xmlns="" id="{F376C020-CC65-4208-A547-65DDE179AD5B}"/>
              </a:ext>
            </a:extLst>
          </p:cNvPr>
          <p:cNvGraphicFramePr>
            <a:graphicFrameLocks noGrp="1"/>
          </p:cNvGraphicFramePr>
          <p:nvPr/>
        </p:nvGraphicFramePr>
        <p:xfrm>
          <a:off x="4978400" y="2997200"/>
          <a:ext cx="3848100" cy="2232025"/>
        </p:xfrm>
        <a:graphic>
          <a:graphicData uri="http://schemas.openxmlformats.org/drawingml/2006/table">
            <a:tbl>
              <a:tblPr/>
              <a:tblGrid>
                <a:gridCol w="1612900">
                  <a:extLst>
                    <a:ext uri="{9D8B030D-6E8A-4147-A177-3AD203B41FA5}">
                      <a16:colId xmlns:a16="http://schemas.microsoft.com/office/drawing/2014/main" xmlns="" val="3593131175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485802054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893778782"/>
                    </a:ext>
                  </a:extLst>
                </a:gridCol>
              </a:tblGrid>
              <a:tr h="558006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Heilsugæslan                 Efra-Breiðholti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Samtals/við-miðunargildi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64573722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Félagsþarfavísitala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2,4096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1,7794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7124643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Umframstig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1,2049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1920365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Staðlaður kostnaðarv. fjöldi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10.211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1682265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Staðlaður ACG veginn fjöldi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75365349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Fjárhæð í mán. í þús. kr.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1.221,9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2.594,9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1629258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á ári í þús. kr.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390664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xmlns="" id="{468CD037-1BAE-42DA-92C5-AB5FFE5DE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6713" y="187325"/>
            <a:ext cx="8229600" cy="504825"/>
          </a:xfrm>
        </p:spPr>
        <p:txBody>
          <a:bodyPr/>
          <a:lstStyle/>
          <a:p>
            <a:r>
              <a:rPr lang="is-IS" altLang="is-IS"/>
              <a:t>Aðrar dreifireglur</a:t>
            </a:r>
          </a:p>
        </p:txBody>
      </p:sp>
      <p:sp>
        <p:nvSpPr>
          <p:cNvPr id="14340" name="Content Placeholder 3">
            <a:extLst>
              <a:ext uri="{FF2B5EF4-FFF2-40B4-BE49-F238E27FC236}">
                <a16:creationId xmlns:a16="http://schemas.microsoft.com/office/drawing/2014/main" xmlns="" id="{3CBC11D5-E5A2-4E1E-B2F9-61072EB74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1950" y="908050"/>
            <a:ext cx="8569325" cy="5113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Heildarfjármagn til </a:t>
            </a:r>
            <a:r>
              <a:rPr lang="is-IS" altLang="is-IS" sz="1200" b="1" dirty="0"/>
              <a:t>sálfræðiþjónustu</a:t>
            </a:r>
            <a:r>
              <a:rPr lang="is-IS" altLang="is-IS" sz="1200" dirty="0"/>
              <a:t> á höfuðborgarsvæðinu hefur verið aukið umtalsvert á sl. árum.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Í ársbyrjun 2017  var fjármagnið aukið um 41,2 m. kr. á ársgrundelli eða sem nemur 4 stöðugildum. Nú í ársbyrjun var fjármagnið aukið á ný um 61,8 m.kr eða sem nemur um 6 stöðugildum til viðbótar. Fjármagn til sálfræðiþjónustu árið 2018 er því tæplega 213 m.kr. eða um 2,9% af heildarfjármagni til dreifingar.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Á næsta ári mun bætast við sem nemur 2 stöðugildum og við það næst markmið um 1 stöðugildi sálfræðings á hverja 9000 skráða einstaklinga. Fjármagninu er dreift hlutfallslega eftir fjölda skráðra á heilsugæslustöðvar.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sz="1200" b="1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b="1" dirty="0"/>
              <a:t>Túlkaþjónusta</a:t>
            </a:r>
            <a:r>
              <a:rPr lang="is-IS" sz="1200" dirty="0"/>
              <a:t> tekur mið af fjölda nýrra íbúa og/eða íbúa sem fæddir eru erlendis og skráðir eru á heilsugæslustöð. Fjármagn til túlkaþjónustu var aukið um 10 m.kr. í ársbyrjun og er um 34 m.kr. eða sem nemur um 0,5% af heildarfjármagni. Fjöldinn er fundinn úr Þjóðskrá en taldir eru allir einstaklingar sem eru með annað ríkisfang en íslenskt og hafa verið á landinu í minna en 1 ár.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b="1" dirty="0" err="1"/>
              <a:t>Skólahjúkrun</a:t>
            </a:r>
            <a:r>
              <a:rPr lang="is-IS" altLang="is-IS" sz="1200" b="1" dirty="0"/>
              <a:t> </a:t>
            </a:r>
            <a:r>
              <a:rPr lang="is-IS" altLang="is-IS" sz="1200" dirty="0"/>
              <a:t>tekur mið af fjölda skólabarna sem heilsugæslan sinnir í upphafi skólaárs. Greiddar eru 13.075 krónur fyrir hvert skólabarn. Fjármagn til skólahjúkrunar er um 5,1% af heildarfjármagni, eða 373,6 m.kr. Miðað er við eitt stöðugildi hjúkrunarfræðings á 650 nemendur.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Til að leggja áherslu á útgáfu </a:t>
            </a:r>
            <a:r>
              <a:rPr lang="is-IS" altLang="is-IS" sz="1200" b="1" dirty="0"/>
              <a:t>hreyfiseðla </a:t>
            </a:r>
            <a:r>
              <a:rPr lang="is-IS" altLang="is-IS" sz="1200" dirty="0"/>
              <a:t>sem meðferðarúrræði fyrir einstaklinga í ákveðnum áhættuhópum var bætt við fjármagni í þennan þátt sem nemur 45,2 m.kr. Við útgáfu hreyfiseðils fer sjúklingur í einnar klukkustundar viðtal hjá hreyfistjóra og viðtalinu er síðan fylgt eftir með rafrænum samskiptum hreyfistjóra og sjúklings. Greiðslur fyrir þennan þátt taka mið af fjölda einstaklinga sem skráðir eru á hverja stöð.</a:t>
            </a:r>
          </a:p>
          <a:p>
            <a:pPr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</p:txBody>
      </p:sp>
      <p:sp>
        <p:nvSpPr>
          <p:cNvPr id="23556" name="Date Placeholder 3">
            <a:extLst>
              <a:ext uri="{FF2B5EF4-FFF2-40B4-BE49-F238E27FC236}">
                <a16:creationId xmlns:a16="http://schemas.microsoft.com/office/drawing/2014/main" xmlns="" id="{1E5DD016-9C38-4701-BB1B-B8FD3372EC23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F973CB-571A-4B60-AA10-023DF6E6E56B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23557" name="Slide Number Placeholder 4">
            <a:extLst>
              <a:ext uri="{FF2B5EF4-FFF2-40B4-BE49-F238E27FC236}">
                <a16:creationId xmlns:a16="http://schemas.microsoft.com/office/drawing/2014/main" xmlns="" id="{90F73A05-C3D8-4C8B-97E1-68FE117D2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6266062-90B2-4BB4-952D-DD3D840B6796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is-IS" altLang="is-I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>
            <a:extLst>
              <a:ext uri="{FF2B5EF4-FFF2-40B4-BE49-F238E27FC236}">
                <a16:creationId xmlns:a16="http://schemas.microsoft.com/office/drawing/2014/main" xmlns="" id="{B39A74F5-1A06-4AA0-89BE-85EB53D229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Átaksverkefni - Heilsuvera</a:t>
            </a:r>
          </a:p>
        </p:txBody>
      </p:sp>
      <p:sp>
        <p:nvSpPr>
          <p:cNvPr id="20483" name="Content Placeholder 5">
            <a:extLst>
              <a:ext uri="{FF2B5EF4-FFF2-40B4-BE49-F238E27FC236}">
                <a16:creationId xmlns:a16="http://schemas.microsoft.com/office/drawing/2014/main" xmlns="" id="{8CAB2144-66DA-49D6-B18C-B83B97505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908050"/>
            <a:ext cx="8713788" cy="5113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Greitt er sérstaklega fyrir að bjóða sjúklingum upp á tímabókanir, lyfjaendurnýjanir og fyrirspurnir í Heilsuveru. Áætlað er 0,9% af heildarfjármagni í þetta átaksverkefni – 66,4 millj. kr. Miðað er við hlutfall fjölda skráninga á stöð.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Greiðslur eru reiknaðar þannig að hlutfall skráðra einstaklinga á heilsugæslustöð er margfaldað með: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>
              <a:defRPr/>
            </a:pPr>
            <a:r>
              <a:rPr lang="is-IS" altLang="is-IS" sz="1200" dirty="0"/>
              <a:t>30% af fjármagni liðarins á mánaðargrundvelli ef boðið er upp á tímabókanir (fyrsti áfangi)</a:t>
            </a:r>
          </a:p>
          <a:p>
            <a:pPr>
              <a:defRPr/>
            </a:pPr>
            <a:r>
              <a:rPr lang="is-IS" altLang="is-IS" sz="1200" dirty="0"/>
              <a:t>30% af fjármagni liðarins á mánaðargrundvelli ef boðið er upp á lyfjaendurnýjanir (annar áfangi)</a:t>
            </a:r>
          </a:p>
          <a:p>
            <a:pPr>
              <a:defRPr/>
            </a:pPr>
            <a:r>
              <a:rPr lang="is-IS" altLang="is-IS" sz="1200" dirty="0"/>
              <a:t>40% af fjármagni liðarins á mánaðargrundvelli ef boðið er upp á fyrirspurnir (þriðji áfangi)</a:t>
            </a:r>
          </a:p>
          <a:p>
            <a:pPr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Í lok febrúar höfðu allar heilsugæslustöðvar höfuðborgarsvæðisins opnað fyrir tímabókanir og lyfjaendurnýjanir og flestar upp á fyrirspurnir í Heilsuveru.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Samkvæmt lýsingu verður fjármagninu veitt til annarra áhersluþátta frá og með næsta ári.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</p:txBody>
      </p:sp>
      <p:sp>
        <p:nvSpPr>
          <p:cNvPr id="25604" name="Date Placeholder 2">
            <a:extLst>
              <a:ext uri="{FF2B5EF4-FFF2-40B4-BE49-F238E27FC236}">
                <a16:creationId xmlns:a16="http://schemas.microsoft.com/office/drawing/2014/main" xmlns="" id="{596D90F9-BECA-40DF-8D69-0FE6ECB122AF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DF30642-7BCC-411B-84F6-7A82830705A6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25605" name="Slide Number Placeholder 3">
            <a:extLst>
              <a:ext uri="{FF2B5EF4-FFF2-40B4-BE49-F238E27FC236}">
                <a16:creationId xmlns:a16="http://schemas.microsoft.com/office/drawing/2014/main" xmlns="" id="{3093BFC6-57CB-426A-AFD5-8EF34E2BE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1550791-3CBD-4884-9027-1D3044ED8E66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is-IS" altLang="is-IS" sz="1000">
              <a:solidFill>
                <a:srgbClr val="80808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xmlns="" id="{4F265F1F-DA3F-4C12-A94D-80D5DF58A1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Gæðaviðmið - Yfirferð lyfjalista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xmlns="" id="{B8B74B07-176B-4181-BCB8-FE4B919EFC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981075"/>
            <a:ext cx="8713788" cy="504031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Lögð er áhersla á umsjá með lyfjanotkun og greiddar eru 9.110 krónur fyrir hvern yfirfarinn lyfjalista einstaklinga 70 ára og eldri. Þó ekki oftar en einu sinni á ári á hvern einstakling.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Farið er yfir lyfjalista, lyfjaávísanir endurmetnar og listarnir prentaðir út og afhentir sjúklingi á staðnum.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Um 1% af heildarfjármögnun fer í þennan lið.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</p:txBody>
      </p:sp>
      <p:sp>
        <p:nvSpPr>
          <p:cNvPr id="27652" name="Date Placeholder 6">
            <a:extLst>
              <a:ext uri="{FF2B5EF4-FFF2-40B4-BE49-F238E27FC236}">
                <a16:creationId xmlns:a16="http://schemas.microsoft.com/office/drawing/2014/main" xmlns="" id="{43DC3129-CA48-41A1-B608-8E22C3B12624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7D1AB72-6F90-46BE-8A08-50F9B3EA45F2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27653" name="Slide Number Placeholder 7">
            <a:extLst>
              <a:ext uri="{FF2B5EF4-FFF2-40B4-BE49-F238E27FC236}">
                <a16:creationId xmlns:a16="http://schemas.microsoft.com/office/drawing/2014/main" xmlns="" id="{9ADDF28C-1729-4E88-95FD-70CA4AED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662EF51-0BB4-418B-824C-B1BFE1AF2B15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4" name="Tafla 3">
            <a:extLst>
              <a:ext uri="{FF2B5EF4-FFF2-40B4-BE49-F238E27FC236}">
                <a16:creationId xmlns:a16="http://schemas.microsoft.com/office/drawing/2014/main" xmlns="" id="{D455247C-9A48-46D7-8A47-ADA51F43A622}"/>
              </a:ext>
            </a:extLst>
          </p:cNvPr>
          <p:cNvGraphicFramePr>
            <a:graphicFrameLocks noGrp="1"/>
          </p:cNvGraphicFramePr>
          <p:nvPr/>
        </p:nvGraphicFramePr>
        <p:xfrm>
          <a:off x="2411413" y="3357563"/>
          <a:ext cx="4392612" cy="1871662"/>
        </p:xfrm>
        <a:graphic>
          <a:graphicData uri="http://schemas.openxmlformats.org/drawingml/2006/table">
            <a:tbl>
              <a:tblPr/>
              <a:tblGrid>
                <a:gridCol w="1464204">
                  <a:extLst>
                    <a:ext uri="{9D8B030D-6E8A-4147-A177-3AD203B41FA5}">
                      <a16:colId xmlns:a16="http://schemas.microsoft.com/office/drawing/2014/main" xmlns="" val="1430860147"/>
                    </a:ext>
                  </a:extLst>
                </a:gridCol>
                <a:gridCol w="1464204">
                  <a:extLst>
                    <a:ext uri="{9D8B030D-6E8A-4147-A177-3AD203B41FA5}">
                      <a16:colId xmlns:a16="http://schemas.microsoft.com/office/drawing/2014/main" xmlns="" val="838782389"/>
                    </a:ext>
                  </a:extLst>
                </a:gridCol>
                <a:gridCol w="1464204">
                  <a:extLst>
                    <a:ext uri="{9D8B030D-6E8A-4147-A177-3AD203B41FA5}">
                      <a16:colId xmlns:a16="http://schemas.microsoft.com/office/drawing/2014/main" xmlns="" val="3448451887"/>
                    </a:ext>
                  </a:extLst>
                </a:gridCol>
              </a:tblGrid>
              <a:tr h="105281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Skráður fjöldi &gt;70 ára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Uppsafnaður fjöldi lyfjalista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Hlutfall yfirfarna lista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6160893"/>
                  </a:ext>
                </a:extLst>
              </a:tr>
              <a:tr h="818852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17.771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017099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xmlns="" id="{244AA680-7941-4F5B-940B-EA7791350F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 sz="2000"/>
              <a:t>Gæðaviðmið – Ávísun sýklalyfja til kvenna með þvagfærasýkingu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xmlns="" id="{A91B1FE0-6282-4F1B-AE31-176E81535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908050"/>
            <a:ext cx="4705350" cy="5113338"/>
          </a:xfrm>
        </p:spPr>
        <p:txBody>
          <a:bodyPr/>
          <a:lstStyle/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Ávísun sýklalyfja til kvenna með þvagfærasýkingu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Kínólonar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verði undir 10% ávísana. Notkun Ciprofloxacin verði minnkuð.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Undir 10% ávísana til kvenna með þvagfærasýkingu.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Hópur: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Konur 18 ára og eldri.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</p:txBody>
      </p:sp>
      <p:sp>
        <p:nvSpPr>
          <p:cNvPr id="29700" name="Date Placeholder 3">
            <a:extLst>
              <a:ext uri="{FF2B5EF4-FFF2-40B4-BE49-F238E27FC236}">
                <a16:creationId xmlns:a16="http://schemas.microsoft.com/office/drawing/2014/main" xmlns="" id="{93D5508F-9D26-4008-B521-171C658DDB0C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6AFAF7-A9B6-446B-AF3B-B981B762ED24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29701" name="Slide Number Placeholder 4">
            <a:extLst>
              <a:ext uri="{FF2B5EF4-FFF2-40B4-BE49-F238E27FC236}">
                <a16:creationId xmlns:a16="http://schemas.microsoft.com/office/drawing/2014/main" xmlns="" id="{B366F37B-3781-4A27-9FAB-50AC7C45A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098E20-7E83-44A1-90F4-490C6B7EC019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29702" name="Rectangle 7">
            <a:extLst>
              <a:ext uri="{FF2B5EF4-FFF2-40B4-BE49-F238E27FC236}">
                <a16:creationId xmlns:a16="http://schemas.microsoft.com/office/drawing/2014/main" xmlns="" id="{DED2E545-6902-4E0B-B66D-4801ADFBA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8863" y="908050"/>
            <a:ext cx="4167187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Ávísanir á eftirfarandi sýklalyf (blá merkt) innan við 10%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972431  Ciproxin mixtúra 50mg/ml 100ml 1fl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525945  Ciprofloxacin Villerton irl 2mg/ml 100ml 10pokar  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169751  Ciprofloxacin Alvogen filmhtfl 500mg 20stk 1þpakki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169762  Ciprofloxacin Alvogen filmhtfl 500mg 10stk 1þpakki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169773  Ciprofloxacin Alvogen filmhtfl 250mg 20stk 1þpakki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169784  Ciprofloxacin Alvogen filmhtfl 250mg 10stk 1þpakki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095704  Ciprofloxacin Alvogen irl 2mg/ml 200ml 1hgl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097889  Ciprofloxacin Villerton irl 2mg/ml 200ml 10pokar  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080106  Siprox töflur 250mg 10stk 1þpakki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080115  Siprox töflur 250mg 20stk 1þpakki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080124  Siprox töflur 500mg 10stk 1þpakki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080133  Siprox töflur 500mg 20stk 1þpakki           J01MA02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00408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148285  Penomax filmhtfl 200mg 100stk 1glas   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054321  Selexid filmhtfl 400mg 15stk 1þpakki     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054332  Selexid filmhtfl 400mg 20stk 1þpakki     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458349  Selexid töflur 200mg 20stk 1þpakki        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148263  Penomax filmhtfl 200mg 20stk 1þpakki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148274  Penomax filmhtfl 200mg 30stk 1þpakki J01CA08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018770  Idotrim filmhtfl 160mg 14stk 1glas          J01EA01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058503  Trimetoprim Meda mixtúra 10mg/ml 100ml 1fl J01EA01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532721  Trimetoprim Meda töflur 160mg 100stk 1glas    J01EA01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018689  Idotrim filmhtfl 100mg 100stk 1glas        J01EA01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026682  Furadantin töflur 50mg 100stk 1glas       J01XE01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027094  Furadantin töflur 5mg 50stk 1glas            J01XE01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959132  Nitrofurantoin mixtúra 5mg/ml 300ml 1glas       J01XE01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ClrTx/>
              <a:buFontTx/>
              <a:buNone/>
            </a:pPr>
            <a:r>
              <a:rPr lang="is-IS" altLang="is-IS" sz="100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156528  Furadantin töflur 50mg 15stk 1þpakki    J01XE01</a:t>
            </a:r>
            <a:endParaRPr lang="is-IS" altLang="is-IS" sz="110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8" name="Chart 1">
            <a:extLst>
              <a:ext uri="{FF2B5EF4-FFF2-40B4-BE49-F238E27FC236}">
                <a16:creationId xmlns:a16="http://schemas.microsoft.com/office/drawing/2014/main" xmlns="" id="{A155BBA6-1C3E-43D4-AF71-70885F330451}"/>
              </a:ext>
            </a:extLst>
          </p:cNvPr>
          <p:cNvGraphicFramePr>
            <a:graphicFrameLocks/>
          </p:cNvGraphicFramePr>
          <p:nvPr/>
        </p:nvGraphicFramePr>
        <p:xfrm>
          <a:off x="251520" y="2492896"/>
          <a:ext cx="4248472" cy="3457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xmlns="" id="{669C7F93-18EE-47F9-9207-BC5D12AF7E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4450"/>
            <a:ext cx="8424862" cy="647700"/>
          </a:xfrm>
        </p:spPr>
        <p:txBody>
          <a:bodyPr/>
          <a:lstStyle/>
          <a:p>
            <a:r>
              <a:rPr lang="is-IS" altLang="is-IS" sz="2000"/>
              <a:t>Gæðaviðmið - Inflúensubólusetningar 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xmlns="" id="{9A43339F-0514-4C4E-9992-2A561DDACB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908050"/>
            <a:ext cx="8064500" cy="5153025"/>
          </a:xfrm>
        </p:spPr>
        <p:txBody>
          <a:bodyPr/>
          <a:lstStyle/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Skráðar</a:t>
            </a: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s-IS" sz="1300" b="1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inflúensubólusetningar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þeirra sem tilheyra ákveðnum áhættuhópum.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Áhættuhópar bólusettir gegn </a:t>
            </a:r>
            <a:r>
              <a:rPr lang="is-IS" sz="13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inflúensu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á a.m.k. 15 mánaða fresti.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Vaxandi í tveimur þrepum; 50% fjármögnun fyrir 40-50% hlutfall skráninga og 100% fjármögnun fyrir yfir 50% hlutfall.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60 ára og eldri ásamt sjúklingum með astma, COPD, </a:t>
            </a:r>
            <a:r>
              <a:rPr lang="is-IS" sz="13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blóðþurrðarsjúkdóm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í hjarta eða sykursýki.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748" name="Date Placeholder 3">
            <a:extLst>
              <a:ext uri="{FF2B5EF4-FFF2-40B4-BE49-F238E27FC236}">
                <a16:creationId xmlns:a16="http://schemas.microsoft.com/office/drawing/2014/main" xmlns="" id="{AC333247-AD2D-453B-BBBD-BD2D7F2CCDDA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DB5444-3B53-41C7-96B1-04228EC21854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31749" name="Slide Number Placeholder 4">
            <a:extLst>
              <a:ext uri="{FF2B5EF4-FFF2-40B4-BE49-F238E27FC236}">
                <a16:creationId xmlns:a16="http://schemas.microsoft.com/office/drawing/2014/main" xmlns="" id="{B1F4E502-1071-4C34-AE40-812D8EDB7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2138" y="6243638"/>
            <a:ext cx="2133600" cy="215900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B45A79-9501-4444-B3F0-F63AB6F74648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7" name="Chart 2">
            <a:extLst>
              <a:ext uri="{FF2B5EF4-FFF2-40B4-BE49-F238E27FC236}">
                <a16:creationId xmlns:a16="http://schemas.microsoft.com/office/drawing/2014/main" xmlns="" id="{B9234F3F-6E6C-406F-8807-C33DA25DDD51}"/>
              </a:ext>
            </a:extLst>
          </p:cNvPr>
          <p:cNvGraphicFramePr>
            <a:graphicFrameLocks/>
          </p:cNvGraphicFramePr>
          <p:nvPr/>
        </p:nvGraphicFramePr>
        <p:xfrm>
          <a:off x="2425700" y="2636912"/>
          <a:ext cx="4267200" cy="344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xmlns="" id="{DA3DD871-47D8-4C8F-B7A8-304A7D3124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 sz="2000"/>
              <a:t>Gæðaviðmið – Skráður blóðþrýstingur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xmlns="" id="{FCC7B9FD-3654-45D0-9564-7FE25CC86C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3988" y="874713"/>
            <a:ext cx="8882062" cy="5186362"/>
          </a:xfrm>
        </p:spPr>
        <p:txBody>
          <a:bodyPr/>
          <a:lstStyle/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Blóðþrýstingur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skráður hjá einstaklingum í ákveðnum áhættuhópum.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Blóðþrýstingur skráður á a.m.k. 15 mánaða fresti hjá einstaklingum í ákveðnum áhættuhópum.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Vaxandi í þremur stigum; 50% fjármögnun fyrir 40-60% skráningu, 75% fjármögnun fyrir 60-75% skráningu og 100% fjármögnun fyrir yfir 75% skráningu.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Sjúklingar með COPD, háþrýsting, </a:t>
            </a:r>
            <a:r>
              <a:rPr lang="is-IS" sz="13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blóðþurrðarsjúkdóm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í hjarta eða sykursýki.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3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3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796" name="Date Placeholder 3">
            <a:extLst>
              <a:ext uri="{FF2B5EF4-FFF2-40B4-BE49-F238E27FC236}">
                <a16:creationId xmlns:a16="http://schemas.microsoft.com/office/drawing/2014/main" xmlns="" id="{709C5387-63B5-48CC-AF11-008DB9B4524D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C0563A-25F0-4999-BF86-CE966B064B5F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33797" name="Slide Number Placeholder 4">
            <a:extLst>
              <a:ext uri="{FF2B5EF4-FFF2-40B4-BE49-F238E27FC236}">
                <a16:creationId xmlns:a16="http://schemas.microsoft.com/office/drawing/2014/main" xmlns="" id="{1A65A8F1-9B36-46A0-B1D1-024083735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2138" y="6243638"/>
            <a:ext cx="2133600" cy="215900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678E86-D60A-4815-88CB-2EC9B1E0C0C4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7" name="Chart 1">
            <a:extLst>
              <a:ext uri="{FF2B5EF4-FFF2-40B4-BE49-F238E27FC236}">
                <a16:creationId xmlns:a16="http://schemas.microsoft.com/office/drawing/2014/main" xmlns="" id="{0A2F663D-4D6E-406F-B773-5553D3832833}"/>
              </a:ext>
            </a:extLst>
          </p:cNvPr>
          <p:cNvGraphicFramePr>
            <a:graphicFrameLocks/>
          </p:cNvGraphicFramePr>
          <p:nvPr/>
        </p:nvGraphicFramePr>
        <p:xfrm>
          <a:off x="2559844" y="2708920"/>
          <a:ext cx="3900488" cy="322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xmlns="" id="{FC72787F-2940-4BCA-A6FF-563A022D93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 sz="2000"/>
              <a:t>Gæðaviðmið – Skráðar reykingar &amp; HbA1c hjá sykursjúkum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xmlns="" id="{6D619B4A-FBE3-4C91-BC45-DBF75446A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50" y="908050"/>
            <a:ext cx="8805863" cy="5113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Vegna tæknilegra vandamála var gæðaviðmið vegna skráðra reykinga ekki virkt á sl. ári og því utan fjármögnunar. Tekið í gagnið í upphafi árs en hlutföllin enn mjög lág. Gæðaviðmið vegna HbA1c skráninga hjá sykursjúkum er óvirkt.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s-IS" sz="1300" b="1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Reykingar 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skráðar hjá einstaklingum í ákveðnum áhættuhópum.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Reykingar skráðar á a.m.k. 15 mánaða fresti hjá einstaklingum í ákveðnum áhættuhópum.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Vaxandi í þremur stigum; 50% fjármögnun fyrir 40-60% skráningu, 75% fyrir 60-75% skráningu og 100% fyrir yfir 75% skráningu.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Sjúklingar með COPD, háþrýsting, </a:t>
            </a:r>
            <a:r>
              <a:rPr lang="is-IS" sz="14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blóðþurrðarsjúkdóm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í hjarta og sykursýki.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sz="1400" dirty="0"/>
          </a:p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HbA1c skráð hjá sykursjúkum. </a:t>
            </a:r>
            <a:endParaRPr lang="is-IS" sz="1400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HbA1c mælt og skráð á a.m.k. 15 mánaða fresti hjá einstaklingum með sykursýki.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Vaxandi í þremur stigum; 50% fyrir 40-60% skráningu, 75% fyrir yfir 60-75% skráningu og 100% fyrir yfir 75% skráningu.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Sjúklingar með sykursýki.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</p:txBody>
      </p:sp>
      <p:sp>
        <p:nvSpPr>
          <p:cNvPr id="35844" name="Date Placeholder 3">
            <a:extLst>
              <a:ext uri="{FF2B5EF4-FFF2-40B4-BE49-F238E27FC236}">
                <a16:creationId xmlns:a16="http://schemas.microsoft.com/office/drawing/2014/main" xmlns="" id="{CF3FF9FD-24B2-4450-9AA4-29B899C28F5A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7051BB9-0FA2-4EBC-A10F-92A06BF9ECF9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35845" name="Slide Number Placeholder 4">
            <a:extLst>
              <a:ext uri="{FF2B5EF4-FFF2-40B4-BE49-F238E27FC236}">
                <a16:creationId xmlns:a16="http://schemas.microsoft.com/office/drawing/2014/main" xmlns="" id="{1B1248D4-EFD1-4CBD-B65D-AEEC8AAA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AD6A73-9916-48FA-996E-6D9E59FBFF80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is-IS" altLang="is-IS" sz="1000">
              <a:solidFill>
                <a:srgbClr val="80808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xmlns="" id="{94219822-CF30-4B71-9F04-7DAEDE0BD6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 sz="2000"/>
              <a:t>Gæðaviðmið – BMI stuðull &amp; Spirometríur 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xmlns="" id="{6D619B4A-FBE3-4C91-BC45-DBF75446A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50" y="908050"/>
            <a:ext cx="8805863" cy="5113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Enn mjög lág hlutföll í gæðaviðmiði vegna skráninga á BMI og engin fjármögnun enn sem komið er.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BMI-stuðull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skráður hjá einstaklingum innan áhættuhópa.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BMI-stuðull skráður á a.m.k. 15 mánaða fresti hjá einstaklingum í ákveðnum áhættuhópum.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Vaxandi í þremur stigum; 50% fyrir 40-60% skráningu, 75% fyrir yfir 60-75% skráningu og 100% fyrir yfir 75% skráningu.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Sjúklingar með COPD, háþrýsting, </a:t>
            </a:r>
            <a:r>
              <a:rPr lang="is-IS" sz="14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blóðþurrðarsjúkdóm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í hjarta eða sykursýki.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400" b="1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Spirometriur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framkvæmdar á heilsugæslustöð.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s-IS" sz="14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Spirometria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framkvæmd á að minnsta kosti þriggja ára fresti.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Fjármagni dreift hlutfallslega á milli stöðva eftir fjölda mælinga.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Allir sem eru með undirliggjandi áhættuþætti. Til að mynda nú- eða fyrrverandi reykingafólk  (F17) og einstaklingar með COPD , astma og önnur einkenni sem benda til langvinns lungnasjúkdóms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4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Mánaðarleg.</a:t>
            </a:r>
          </a:p>
          <a:p>
            <a:pPr>
              <a:spcAft>
                <a:spcPts val="0"/>
              </a:spcAft>
              <a:defRPr/>
            </a:pPr>
            <a:r>
              <a:rPr lang="is-IS" sz="105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Einungis eru taldar </a:t>
            </a:r>
            <a:r>
              <a:rPr lang="is-IS" sz="105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spirometriur</a:t>
            </a:r>
            <a:r>
              <a:rPr lang="is-IS" sz="105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sem framkvæmdar eru á heilsugæslustöð.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400" dirty="0"/>
          </a:p>
        </p:txBody>
      </p:sp>
      <p:sp>
        <p:nvSpPr>
          <p:cNvPr id="37892" name="Date Placeholder 3">
            <a:extLst>
              <a:ext uri="{FF2B5EF4-FFF2-40B4-BE49-F238E27FC236}">
                <a16:creationId xmlns:a16="http://schemas.microsoft.com/office/drawing/2014/main" xmlns="" id="{4078FAAC-8965-44AA-92E3-8CF658CBED74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76DBBD1-4DC2-4FA8-9D1B-71F506C99D40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37893" name="Slide Number Placeholder 4">
            <a:extLst>
              <a:ext uri="{FF2B5EF4-FFF2-40B4-BE49-F238E27FC236}">
                <a16:creationId xmlns:a16="http://schemas.microsoft.com/office/drawing/2014/main" xmlns="" id="{167C8006-8510-4C6B-8EDE-848A492A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363906D-360C-407E-A4AE-E3A66383EEE6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is-IS" altLang="is-IS" sz="1000">
              <a:solidFill>
                <a:srgbClr val="80808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xmlns="" id="{89103F22-17DE-4E4F-AEB9-42D1F762B5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 sz="2000"/>
              <a:t>Gæðaviðmið – Bólusetningar barna</a:t>
            </a:r>
          </a:p>
        </p:txBody>
      </p:sp>
      <p:sp>
        <p:nvSpPr>
          <p:cNvPr id="39939" name="Date Placeholder 3">
            <a:extLst>
              <a:ext uri="{FF2B5EF4-FFF2-40B4-BE49-F238E27FC236}">
                <a16:creationId xmlns:a16="http://schemas.microsoft.com/office/drawing/2014/main" xmlns="" id="{56BE1C15-6801-4A27-BB1F-7142DDB80B66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2F15748-EC28-4772-B054-749BBE4F98BA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39940" name="Slide Number Placeholder 4">
            <a:extLst>
              <a:ext uri="{FF2B5EF4-FFF2-40B4-BE49-F238E27FC236}">
                <a16:creationId xmlns:a16="http://schemas.microsoft.com/office/drawing/2014/main" xmlns="" id="{A9FC3A87-B582-47A9-9714-2393ED8B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8B6AF92-B09F-4211-B373-9171DB0184C0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D756A5-0D6C-49B4-B620-E93B71B9F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908050"/>
            <a:ext cx="8713788" cy="5113338"/>
          </a:xfrm>
        </p:spPr>
        <p:txBody>
          <a:bodyPr/>
          <a:lstStyle/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s-IS" sz="1400" dirty="0"/>
              <a:t>Mælum einungis a) lið til þess að byrja með. Reiknuð þrjú hlutföll fyrir hverja stöð og miðum útreikning við vegið meðaltal þeirra. Árleg greiðsla í september, þ.e. stöðvarnar hafa til 1. september til þess að ná viðmiðinu. Greiðslurnar taka mið af fjölda skráðra á stöð í þessum aldurshóp.</a:t>
            </a:r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s-IS" sz="1400" b="1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+mj-lt"/>
              <a:buAutoNum type="arabicPeriod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Bólusetningar barna. </a:t>
            </a:r>
            <a:endParaRPr lang="is-IS" sz="1200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Viðmið: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Efla og viðhalda góðri bólusetningastöðu barna í heilsuvernd.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Greiðslur: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Full greiðsla fyrir 95% hlutfall og yfir.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Mælikvarðar: </a:t>
            </a:r>
            <a:endParaRPr lang="is-IS" sz="1200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Fullbólusett börn 5 ára. Aðferð: ákveðinn árgangur skráður á stöð með 7 komur og 10 bólusetningar; fjórir skammtar af bóluefni gegn stífkrampa, barnaveiki, kíghósta (við 3, 5 og 12 mánaða og 4 ára); þrír skammtar af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Hib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og þrír skammtar mænusótt; tveir skammtar af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MenC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NeisVacC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og einn af MMR og þrír af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pneumokokkum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Synflorix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Fullbólusett börn við útskrift úr 10 bekk.  1) drengir: 1x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boosterix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polio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og 1x MMR og 2) stúlkur: 1x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boosterix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s-IS" sz="1200" dirty="0" err="1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polio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1x MMR og 2x HPV.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Hópar: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Öll börn í ung- og smábarnavernd og heilsuvernd skólabarna. </a:t>
            </a:r>
          </a:p>
          <a:p>
            <a:pPr>
              <a:spcAft>
                <a:spcPts val="0"/>
              </a:spcAft>
              <a:buFont typeface="Symbol" panose="05050102010706020507" pitchFamily="18" charset="2"/>
              <a:buChar char=""/>
              <a:defRPr/>
            </a:pPr>
            <a:r>
              <a:rPr lang="is-IS" sz="1200" b="1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Tíðni greiðsluuppfærslu:</a:t>
            </a:r>
            <a:r>
              <a:rPr lang="is-IS" sz="12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Árleg.</a:t>
            </a:r>
          </a:p>
          <a:p>
            <a:pPr marL="11430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s-IS" sz="1400" dirty="0"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" name="Tafla 1">
            <a:extLst>
              <a:ext uri="{FF2B5EF4-FFF2-40B4-BE49-F238E27FC236}">
                <a16:creationId xmlns:a16="http://schemas.microsoft.com/office/drawing/2014/main" xmlns="" id="{111145D7-22F6-44C0-90CB-61C3C4A7E161}"/>
              </a:ext>
            </a:extLst>
          </p:cNvPr>
          <p:cNvGraphicFramePr>
            <a:graphicFrameLocks noGrp="1"/>
          </p:cNvGraphicFramePr>
          <p:nvPr/>
        </p:nvGraphicFramePr>
        <p:xfrm>
          <a:off x="1868488" y="4359275"/>
          <a:ext cx="5283200" cy="1441450"/>
        </p:xfrm>
        <a:graphic>
          <a:graphicData uri="http://schemas.openxmlformats.org/drawingml/2006/table">
            <a:tbl>
              <a:tblPr/>
              <a:tblGrid>
                <a:gridCol w="1879600">
                  <a:extLst>
                    <a:ext uri="{9D8B030D-6E8A-4147-A177-3AD203B41FA5}">
                      <a16:colId xmlns:a16="http://schemas.microsoft.com/office/drawing/2014/main" xmlns="" val="559070315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xmlns="" val="3096875235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xmlns="" val="1107020554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xmlns="" val="1802666972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xmlns="" val="2914142775"/>
                    </a:ext>
                  </a:extLst>
                </a:gridCol>
              </a:tblGrid>
              <a:tr h="626203"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Árgangur</a:t>
                      </a:r>
                    </a:p>
                  </a:txBody>
                  <a:tcPr marL="9525" marR="9525" marT="9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Fjöldi              einstaklinga</a:t>
                      </a:r>
                    </a:p>
                  </a:txBody>
                  <a:tcPr marL="9525" marR="9525" marT="9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Fjöldi bólusetninga</a:t>
                      </a:r>
                    </a:p>
                  </a:txBody>
                  <a:tcPr marL="9525" marR="9525" marT="9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Hlutfall (%)</a:t>
                      </a:r>
                    </a:p>
                  </a:txBody>
                  <a:tcPr marL="9525" marR="9525" marT="9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0993998"/>
                  </a:ext>
                </a:extLst>
              </a:tr>
              <a:tr h="20085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Bólusetningar barna 12 mán.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2.729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2.445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0,90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01309772"/>
                  </a:ext>
                </a:extLst>
              </a:tr>
              <a:tr h="20085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Bólusetningar barna 18 mán.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2.751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2.510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0,91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4687541"/>
                  </a:ext>
                </a:extLst>
              </a:tr>
              <a:tr h="20085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Bólusetningar barna 4 ára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2.927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2.369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61754787"/>
                  </a:ext>
                </a:extLst>
              </a:tr>
              <a:tr h="21267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Samtals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s-I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8.407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7.324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0,87</a:t>
                      </a:r>
                    </a:p>
                  </a:txBody>
                  <a:tcPr marL="9525" marR="9525" marT="953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65854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ill 1">
            <a:extLst>
              <a:ext uri="{FF2B5EF4-FFF2-40B4-BE49-F238E27FC236}">
                <a16:creationId xmlns:a16="http://schemas.microsoft.com/office/drawing/2014/main" xmlns="" id="{67667481-420C-4695-8D71-99E2220E4E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Inngangur</a:t>
            </a:r>
          </a:p>
        </p:txBody>
      </p:sp>
      <p:sp>
        <p:nvSpPr>
          <p:cNvPr id="3" name="Staðgengill efnis 2">
            <a:extLst>
              <a:ext uri="{FF2B5EF4-FFF2-40B4-BE49-F238E27FC236}">
                <a16:creationId xmlns:a16="http://schemas.microsoft.com/office/drawing/2014/main" xmlns="" id="{6207BF94-2BCB-42A6-9351-011E7557F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Fjármögnunarlíkan heilsugæslu höfuðborgarsvæðisins styðst við aðferðarfræði sem hefur verið notuð í Svíþjóð með góðum árangri og hefur verið löguð að íslenskum aðstæðum. Aðferðarfræðin byggist á því að fjármagn til rekstrar heilsugæslustöðvar endurspegli þann sjúklingahóp sem viðkomandi stöð þjónar. Allir sjúkratryggðir íbúar höfuðborgarsvæðisins eru skráðir á heilsugæslustöð eða hjá sjálfstætt starfandi heimilislækni. </a:t>
            </a:r>
          </a:p>
          <a:p>
            <a:pPr>
              <a:defRPr/>
            </a:pPr>
            <a:endParaRPr lang="is-IS" sz="1200" dirty="0"/>
          </a:p>
          <a:p>
            <a:pPr>
              <a:defRPr/>
            </a:pPr>
            <a:endParaRPr lang="is-IS" sz="1200" dirty="0"/>
          </a:p>
          <a:p>
            <a:pPr>
              <a:defRPr/>
            </a:pPr>
            <a:endParaRPr 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Einstaklingar hafa aðgang að eigin skráningu á heilsugæslustöðvar í Réttindagátt Sjúkratrygginga Íslands og sjúklingakerfinu Heilsuveru. Þar geta þeir breytt skráningu sinni en fjöldi skráðra einstaklinga hefur bein áhrif á fjármögnun heilsugæslustöðva.</a:t>
            </a:r>
          </a:p>
          <a:p>
            <a:pPr>
              <a:defRPr/>
            </a:pPr>
            <a:endParaRPr lang="is-IS" sz="1200" dirty="0"/>
          </a:p>
          <a:p>
            <a:pPr>
              <a:defRPr/>
            </a:pPr>
            <a:endParaRPr lang="is-IS" sz="1200" dirty="0"/>
          </a:p>
          <a:p>
            <a:pPr>
              <a:defRPr/>
            </a:pPr>
            <a:endParaRPr 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Gerðar hafa verið lítilsháttar endur- og viðbætur frá 1. útgáfu líkansins. Önnur útgáfa líkansins tók gildi um sl. áramót.</a:t>
            </a:r>
          </a:p>
          <a:p>
            <a:pPr>
              <a:defRPr/>
            </a:pPr>
            <a:endParaRPr lang="is-IS" sz="1200" dirty="0"/>
          </a:p>
        </p:txBody>
      </p:sp>
      <p:sp>
        <p:nvSpPr>
          <p:cNvPr id="7172" name="Dagsetningarstaðgengill 3">
            <a:extLst>
              <a:ext uri="{FF2B5EF4-FFF2-40B4-BE49-F238E27FC236}">
                <a16:creationId xmlns:a16="http://schemas.microsoft.com/office/drawing/2014/main" xmlns="" id="{D1CDF7CD-CF37-4A5E-8AF0-14F44D4CE751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B21D98-6D69-4D4A-8E14-86D0DE089089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7173" name="Skyggnunúmersstaðgengill 4">
            <a:extLst>
              <a:ext uri="{FF2B5EF4-FFF2-40B4-BE49-F238E27FC236}">
                <a16:creationId xmlns:a16="http://schemas.microsoft.com/office/drawing/2014/main" xmlns="" id="{0B6F7D73-E1FB-44C8-86C0-72D83773A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057F5D8-FC90-4063-999B-9F769A7B789D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is-IS" altLang="is-I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xmlns="" id="{59818C9C-BAB8-439A-87EF-B724E25937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Hlutdeild veittrar grunnþjónustu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xmlns="" id="{743091F3-EA63-46AC-A7A7-BD91ED991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856662" cy="5113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Stefnt er að því að sú heilsugæslustöð sem einstaklingurinn er skráður á sé að jafnaði fyrsti viðkomustaður hans og sinni sem stærstum hluta af grunnheilbrigðisþjónustunni. Greidd er 5,5 króna á mánuði fyrir hvert prósentustig umfram 50% hlutdeild, en að hámarki 80%, fyrir kostnaðarveginn fjölda á stöðinni. Fjármagn til hlutdeildar er 256,4 m.kr. eða sem nemur 3,5% af heild.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Grunnheilbrigðisþjónusta er skilgreind sem komur í eftirtalin úrræði:</a:t>
            </a:r>
          </a:p>
          <a:p>
            <a:pPr>
              <a:defRPr/>
            </a:pPr>
            <a:r>
              <a:rPr lang="is-IS" sz="1200" dirty="0"/>
              <a:t>á heilsugæslustöðvar, til sjálfstætt starfandi heilsugæslulækna og á Læknavakt,</a:t>
            </a:r>
          </a:p>
          <a:p>
            <a:pPr>
              <a:defRPr/>
            </a:pPr>
            <a:r>
              <a:rPr lang="is-IS" sz="1200" dirty="0"/>
              <a:t>á bráðamóttöku, </a:t>
            </a:r>
          </a:p>
          <a:p>
            <a:pPr>
              <a:defRPr/>
            </a:pPr>
            <a:r>
              <a:rPr lang="is-IS" sz="1200" dirty="0"/>
              <a:t>til barnalækna, </a:t>
            </a:r>
          </a:p>
          <a:p>
            <a:pPr>
              <a:defRPr/>
            </a:pPr>
            <a:r>
              <a:rPr lang="is-IS" sz="1200" dirty="0"/>
              <a:t>til geðlækna,</a:t>
            </a:r>
          </a:p>
          <a:p>
            <a:pPr>
              <a:defRPr/>
            </a:pPr>
            <a:r>
              <a:rPr lang="is-IS" sz="1200" dirty="0"/>
              <a:t>til hjartalækna.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dirty="0"/>
              <a:t> </a:t>
            </a: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</p:txBody>
      </p:sp>
      <p:sp>
        <p:nvSpPr>
          <p:cNvPr id="41988" name="Date Placeholder 3">
            <a:extLst>
              <a:ext uri="{FF2B5EF4-FFF2-40B4-BE49-F238E27FC236}">
                <a16:creationId xmlns:a16="http://schemas.microsoft.com/office/drawing/2014/main" xmlns="" id="{3520636C-06B4-4D65-975A-29D761C329AE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80F89E-4E8E-494B-ADD7-F316CA1FFD8A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41989" name="Slide Number Placeholder 4">
            <a:extLst>
              <a:ext uri="{FF2B5EF4-FFF2-40B4-BE49-F238E27FC236}">
                <a16:creationId xmlns:a16="http://schemas.microsoft.com/office/drawing/2014/main" xmlns="" id="{4375A2A2-17DE-4669-8CA9-FB7DA30F6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968621-3B55-48AB-BA8D-6150F38995A9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4AC23FE4-B65C-43A5-9B55-67CD01099210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35896" y="6308183"/>
            <a:ext cx="4540858" cy="432885"/>
          </a:xfrm>
          <a:prstGeom prst="rect">
            <a:avLst/>
          </a:prstGeom>
          <a:blipFill>
            <a:blip r:embed="rId3"/>
            <a:stretch>
              <a:fillRect l="-1879" t="-12676"/>
            </a:stretch>
          </a:blipFill>
        </p:spPr>
        <p:txBody>
          <a:bodyPr/>
          <a:lstStyle/>
          <a:p>
            <a:pPr>
              <a:defRPr/>
            </a:pPr>
            <a:r>
              <a:rPr lang="is-IS">
                <a:noFill/>
              </a:rPr>
              <a:t> 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675A869C-5079-4B37-A9C8-4C3536319C3B}"/>
              </a:ext>
            </a:extLst>
          </p:cNvPr>
          <p:cNvGraphicFramePr>
            <a:graphicFrameLocks noGrp="1"/>
          </p:cNvGraphicFramePr>
          <p:nvPr/>
        </p:nvGraphicFramePr>
        <p:xfrm>
          <a:off x="539750" y="3465513"/>
          <a:ext cx="3271838" cy="2087562"/>
        </p:xfrm>
        <a:graphic>
          <a:graphicData uri="http://schemas.openxmlformats.org/drawingml/2006/table">
            <a:tbl>
              <a:tblPr firstRow="1" firstCol="1" bandRow="1"/>
              <a:tblGrid>
                <a:gridCol w="3271838">
                  <a:extLst>
                    <a:ext uri="{9D8B030D-6E8A-4147-A177-3AD203B41FA5}">
                      <a16:colId xmlns:a16="http://schemas.microsoft.com/office/drawing/2014/main" xmlns="" val="1795191553"/>
                    </a:ext>
                  </a:extLst>
                </a:gridCol>
              </a:tblGrid>
              <a:tr h="345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á heilsugæslustöð</a:t>
                      </a:r>
                      <a:endParaRPr lang="is-IS" sz="11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98832763"/>
                  </a:ext>
                </a:extLst>
              </a:tr>
              <a:tr h="345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á aðrar stöðvar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6013960"/>
                  </a:ext>
                </a:extLst>
              </a:tr>
              <a:tr h="345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til sjálfstætt starfandi sérgreinalækna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4530026"/>
                  </a:ext>
                </a:extLst>
              </a:tr>
              <a:tr h="345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á Læknavaktina</a:t>
                      </a:r>
                      <a:endParaRPr lang="is-IS" sz="11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8013090"/>
                  </a:ext>
                </a:extLst>
              </a:tr>
              <a:tr h="345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á bráðamóttöku</a:t>
                      </a:r>
                      <a:endParaRPr lang="is-IS" sz="110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40403962"/>
                  </a:ext>
                </a:extLst>
              </a:tr>
              <a:tr h="3623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s-I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Fjöldi koma samtals</a:t>
                      </a:r>
                      <a:endParaRPr lang="is-IS" sz="11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46" marR="4444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6879709"/>
                  </a:ext>
                </a:extLst>
              </a:tr>
            </a:tbl>
          </a:graphicData>
        </a:graphic>
      </p:graphicFrame>
      <p:graphicFrame>
        <p:nvGraphicFramePr>
          <p:cNvPr id="10" name="Chart 1">
            <a:extLst>
              <a:ext uri="{FF2B5EF4-FFF2-40B4-BE49-F238E27FC236}">
                <a16:creationId xmlns:a16="http://schemas.microsoft.com/office/drawing/2014/main" xmlns="" id="{EC314F72-DEB5-427F-B8E2-A281157F3E69}"/>
              </a:ext>
            </a:extLst>
          </p:cNvPr>
          <p:cNvGraphicFramePr>
            <a:graphicFrameLocks/>
          </p:cNvGraphicFramePr>
          <p:nvPr/>
        </p:nvGraphicFramePr>
        <p:xfrm>
          <a:off x="4644007" y="2492896"/>
          <a:ext cx="4036055" cy="3293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xmlns="" id="{6CF2F64B-447F-4030-B9D0-EACCE83A8E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0163"/>
            <a:ext cx="8229600" cy="647700"/>
          </a:xfrm>
        </p:spPr>
        <p:txBody>
          <a:bodyPr/>
          <a:lstStyle/>
          <a:p>
            <a:r>
              <a:rPr lang="is-IS" altLang="is-IS"/>
              <a:t>Hlutfall hlutdeildar </a:t>
            </a:r>
          </a:p>
        </p:txBody>
      </p:sp>
      <p:sp>
        <p:nvSpPr>
          <p:cNvPr id="44035" name="Date Placeholder 3">
            <a:extLst>
              <a:ext uri="{FF2B5EF4-FFF2-40B4-BE49-F238E27FC236}">
                <a16:creationId xmlns:a16="http://schemas.microsoft.com/office/drawing/2014/main" xmlns="" id="{4815E599-0443-49E1-A9E8-721CEAA087CF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56EBE84-CD52-4212-AEF8-751918C295F1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44036" name="Slide Number Placeholder 4">
            <a:extLst>
              <a:ext uri="{FF2B5EF4-FFF2-40B4-BE49-F238E27FC236}">
                <a16:creationId xmlns:a16="http://schemas.microsoft.com/office/drawing/2014/main" xmlns="" id="{6EE57F0A-4696-427D-9FDC-99AD72FA5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635D92D-1655-4FF6-BFFF-5B92B6E1E4DB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12" name="Chart 5">
            <a:extLst>
              <a:ext uri="{FF2B5EF4-FFF2-40B4-BE49-F238E27FC236}">
                <a16:creationId xmlns:a16="http://schemas.microsoft.com/office/drawing/2014/main" xmlns="" id="{D1699216-3F64-48DB-A89C-8B61F9003A4E}"/>
              </a:ext>
            </a:extLst>
          </p:cNvPr>
          <p:cNvGraphicFramePr>
            <a:graphicFrameLocks/>
          </p:cNvGraphicFramePr>
          <p:nvPr/>
        </p:nvGraphicFramePr>
        <p:xfrm>
          <a:off x="395536" y="1898651"/>
          <a:ext cx="3888432" cy="3402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3">
            <a:extLst>
              <a:ext uri="{FF2B5EF4-FFF2-40B4-BE49-F238E27FC236}">
                <a16:creationId xmlns:a16="http://schemas.microsoft.com/office/drawing/2014/main" xmlns="" id="{8AC2DC83-2910-4440-A14C-56784EC852B8}"/>
              </a:ext>
            </a:extLst>
          </p:cNvPr>
          <p:cNvGraphicFramePr>
            <a:graphicFrameLocks/>
          </p:cNvGraphicFramePr>
          <p:nvPr/>
        </p:nvGraphicFramePr>
        <p:xfrm>
          <a:off x="4644008" y="1898651"/>
          <a:ext cx="3952875" cy="347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xmlns="" id="{2BC3800E-F5CB-4DC7-AF51-F415F69A63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0163"/>
            <a:ext cx="8229600" cy="647700"/>
          </a:xfrm>
        </p:spPr>
        <p:txBody>
          <a:bodyPr/>
          <a:lstStyle/>
          <a:p>
            <a:r>
              <a:rPr lang="is-IS" altLang="is-IS"/>
              <a:t>Hlutfall hlutdeildar </a:t>
            </a:r>
          </a:p>
        </p:txBody>
      </p:sp>
      <p:sp>
        <p:nvSpPr>
          <p:cNvPr id="46083" name="Date Placeholder 3">
            <a:extLst>
              <a:ext uri="{FF2B5EF4-FFF2-40B4-BE49-F238E27FC236}">
                <a16:creationId xmlns:a16="http://schemas.microsoft.com/office/drawing/2014/main" xmlns="" id="{79DD9006-F165-4244-A8EA-A1615405A4DE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F877D19-A17E-45CD-BE2D-27C4C3D2EDE2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46084" name="Slide Number Placeholder 4">
            <a:extLst>
              <a:ext uri="{FF2B5EF4-FFF2-40B4-BE49-F238E27FC236}">
                <a16:creationId xmlns:a16="http://schemas.microsoft.com/office/drawing/2014/main" xmlns="" id="{7E69334E-3B2C-46D2-A11F-9C55B2197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444A00-D5F6-43B2-9B68-4D169A3CBB4F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11" name="Chart 3">
            <a:extLst>
              <a:ext uri="{FF2B5EF4-FFF2-40B4-BE49-F238E27FC236}">
                <a16:creationId xmlns:a16="http://schemas.microsoft.com/office/drawing/2014/main" xmlns="" id="{AC4629EF-94F1-44C4-91D0-AECED6504CEA}"/>
              </a:ext>
            </a:extLst>
          </p:cNvPr>
          <p:cNvGraphicFramePr>
            <a:graphicFrameLocks/>
          </p:cNvGraphicFramePr>
          <p:nvPr/>
        </p:nvGraphicFramePr>
        <p:xfrm>
          <a:off x="253397" y="1781264"/>
          <a:ext cx="4191000" cy="3676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2">
            <a:extLst>
              <a:ext uri="{FF2B5EF4-FFF2-40B4-BE49-F238E27FC236}">
                <a16:creationId xmlns:a16="http://schemas.microsoft.com/office/drawing/2014/main" xmlns="" id="{70137475-33AE-45D7-A1AC-277E21E09F67}"/>
              </a:ext>
            </a:extLst>
          </p:cNvPr>
          <p:cNvGraphicFramePr>
            <a:graphicFrameLocks/>
          </p:cNvGraphicFramePr>
          <p:nvPr/>
        </p:nvGraphicFramePr>
        <p:xfrm>
          <a:off x="4906962" y="1780196"/>
          <a:ext cx="3790951" cy="367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xmlns="" id="{F576A41C-2A84-48B6-A246-595AA002F3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Læknavaktin</a:t>
            </a:r>
          </a:p>
        </p:txBody>
      </p:sp>
      <p:sp>
        <p:nvSpPr>
          <p:cNvPr id="48131" name="Content Placeholder 2">
            <a:extLst>
              <a:ext uri="{FF2B5EF4-FFF2-40B4-BE49-F238E27FC236}">
                <a16:creationId xmlns:a16="http://schemas.microsoft.com/office/drawing/2014/main" xmlns="" id="{E296F544-F646-43F4-BD28-01949283A2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835025"/>
            <a:ext cx="8785225" cy="51863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Sæki einstaklingur þjónustu á Læknavaktina er millifært 4.570 krónur frá þeirri stöð sem viðkomandi er skráður á til Læknavaktarinnar. Heimavitjanir eru fyrir utan líkanið. Fjöldi koma á Læknavaktina á sl. ári nam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81.321 og þar af var fjöldi koma einstaklinga innan líkansins 74.344.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</p:txBody>
      </p:sp>
      <p:sp>
        <p:nvSpPr>
          <p:cNvPr id="48132" name="Date Placeholder 3">
            <a:extLst>
              <a:ext uri="{FF2B5EF4-FFF2-40B4-BE49-F238E27FC236}">
                <a16:creationId xmlns:a16="http://schemas.microsoft.com/office/drawing/2014/main" xmlns="" id="{A93B1855-1071-4E70-BF2D-57A38BF3FC04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559275F-DF03-4A34-91E1-D00C2450B974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48133" name="Slide Number Placeholder 4">
            <a:extLst>
              <a:ext uri="{FF2B5EF4-FFF2-40B4-BE49-F238E27FC236}">
                <a16:creationId xmlns:a16="http://schemas.microsoft.com/office/drawing/2014/main" xmlns="" id="{3D7BD3F9-7165-4188-8D19-016334AF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009FB7-071E-4FF4-BF44-8EFC3F2F5558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8" name="Línurit 7">
            <a:extLst>
              <a:ext uri="{FF2B5EF4-FFF2-40B4-BE49-F238E27FC236}">
                <a16:creationId xmlns:a16="http://schemas.microsoft.com/office/drawing/2014/main" xmlns="" id="{D8830207-36F2-4E41-B768-6B36551E2615}"/>
              </a:ext>
            </a:extLst>
          </p:cNvPr>
          <p:cNvGraphicFramePr>
            <a:graphicFrameLocks/>
          </p:cNvGraphicFramePr>
          <p:nvPr/>
        </p:nvGraphicFramePr>
        <p:xfrm>
          <a:off x="235203" y="2132856"/>
          <a:ext cx="4314825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2">
            <a:extLst>
              <a:ext uri="{FF2B5EF4-FFF2-40B4-BE49-F238E27FC236}">
                <a16:creationId xmlns:a16="http://schemas.microsoft.com/office/drawing/2014/main" xmlns="" id="{4A19D2E8-D28A-41E7-9273-11C8C0B86D8E}"/>
              </a:ext>
            </a:extLst>
          </p:cNvPr>
          <p:cNvGraphicFramePr>
            <a:graphicFrameLocks/>
          </p:cNvGraphicFramePr>
          <p:nvPr/>
        </p:nvGraphicFramePr>
        <p:xfrm>
          <a:off x="4814220" y="2209054"/>
          <a:ext cx="3886201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xmlns="" id="{33AD593E-E3C3-4E0D-A9C0-A4C9B926B4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Aðrir skjólstæðingar</a:t>
            </a:r>
          </a:p>
        </p:txBody>
      </p:sp>
      <p:sp>
        <p:nvSpPr>
          <p:cNvPr id="50179" name="Content Placeholder 2">
            <a:extLst>
              <a:ext uri="{FF2B5EF4-FFF2-40B4-BE49-F238E27FC236}">
                <a16:creationId xmlns:a16="http://schemas.microsoft.com/office/drawing/2014/main" xmlns="" id="{054F21AD-C372-49B0-A302-D9751E4AAD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3850" y="1052513"/>
            <a:ext cx="8620125" cy="496887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Sinni heilsugæslustöð einstaklingum sem ekki eru skráðir þar er framkvæmd millifærsla frá stöðinni þar sem einstaklingurinn er skráður og til þeirrar stöðvar sem þjónustuna veitir. Samkvæmt lýsingu nemur greiðslan 4.570 á hverja komu.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Sæki einstaklingur þjónustu á heilsugæslustöð utan svæðis myndast ekki frádráttur. Sæki einstaklingur sem er skráður utan svæðis þjónustu á heilsugæslu höfuðborgarsvæðisins myndast sömuleiðis ekki frádráttur.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Gert er ráð fyrir 75,7 m.kr. til þess að greiða fyrir komur annarra skjólstæðinga eða um 1% heildarfjármagns.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</p:txBody>
      </p:sp>
      <p:sp>
        <p:nvSpPr>
          <p:cNvPr id="50180" name="Date Placeholder 3">
            <a:extLst>
              <a:ext uri="{FF2B5EF4-FFF2-40B4-BE49-F238E27FC236}">
                <a16:creationId xmlns:a16="http://schemas.microsoft.com/office/drawing/2014/main" xmlns="" id="{240350FA-FF95-4877-B948-3104AB93D54D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D94CEF-D3D4-45AF-BFFC-52EB20F83779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50181" name="Slide Number Placeholder 4">
            <a:extLst>
              <a:ext uri="{FF2B5EF4-FFF2-40B4-BE49-F238E27FC236}">
                <a16:creationId xmlns:a16="http://schemas.microsoft.com/office/drawing/2014/main" xmlns="" id="{275C78D1-1FFB-4545-A58D-5D1FC65D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C73BBAA-DBCC-4D3E-A44B-F0BDB2479967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9" name="Chart 1">
            <a:extLst>
              <a:ext uri="{FF2B5EF4-FFF2-40B4-BE49-F238E27FC236}">
                <a16:creationId xmlns:a16="http://schemas.microsoft.com/office/drawing/2014/main" xmlns="" id="{A3FF1506-5F43-4822-9CD6-FE5B90CB6D67}"/>
              </a:ext>
            </a:extLst>
          </p:cNvPr>
          <p:cNvGraphicFramePr>
            <a:graphicFrameLocks/>
          </p:cNvGraphicFramePr>
          <p:nvPr/>
        </p:nvGraphicFramePr>
        <p:xfrm>
          <a:off x="2195736" y="2794523"/>
          <a:ext cx="443865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ill 3">
            <a:extLst>
              <a:ext uri="{FF2B5EF4-FFF2-40B4-BE49-F238E27FC236}">
                <a16:creationId xmlns:a16="http://schemas.microsoft.com/office/drawing/2014/main" xmlns="" id="{B303F6D1-8A0C-42D0-A70B-451744817D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Horft til framtíðar</a:t>
            </a:r>
          </a:p>
        </p:txBody>
      </p:sp>
      <p:sp>
        <p:nvSpPr>
          <p:cNvPr id="6" name="Staðgengill efnis 5">
            <a:extLst>
              <a:ext uri="{FF2B5EF4-FFF2-40B4-BE49-F238E27FC236}">
                <a16:creationId xmlns:a16="http://schemas.microsoft.com/office/drawing/2014/main" xmlns="" id="{35C9B2BF-854E-4030-B6E8-3BE60277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981075"/>
            <a:ext cx="8291512" cy="4968875"/>
          </a:xfrm>
        </p:spPr>
        <p:txBody>
          <a:bodyPr/>
          <a:lstStyle/>
          <a:p>
            <a:pPr>
              <a:defRPr/>
            </a:pPr>
            <a:endParaRPr lang="is-IS" sz="1400" dirty="0"/>
          </a:p>
          <a:p>
            <a:pPr>
              <a:defRPr/>
            </a:pPr>
            <a:r>
              <a:rPr lang="is-IS" sz="1400" dirty="0"/>
              <a:t>Fjármögnunarlíkan heilsugæslustöðva er verkfæri til þess að dreifa fjármagni til heilsugæslustöðva á skilvirkan og gagnsæjan hátt. </a:t>
            </a:r>
          </a:p>
          <a:p>
            <a:pPr>
              <a:defRPr/>
            </a:pPr>
            <a:endParaRPr lang="is-IS" sz="1400" dirty="0"/>
          </a:p>
          <a:p>
            <a:pPr>
              <a:defRPr/>
            </a:pPr>
            <a:r>
              <a:rPr lang="is-IS" sz="1400" dirty="0"/>
              <a:t>Líkanið er ekki gallalaust og þarfnast reglulegrar yfirferðar og endurbóta til þess að mæta kröfum notenda.</a:t>
            </a:r>
          </a:p>
          <a:p>
            <a:pPr>
              <a:defRPr/>
            </a:pPr>
            <a:endParaRPr lang="is-IS" sz="1400" dirty="0"/>
          </a:p>
          <a:p>
            <a:pPr>
              <a:defRPr/>
            </a:pPr>
            <a:r>
              <a:rPr lang="is-IS" sz="1400" dirty="0"/>
              <a:t>Æskilegt er að heilsugæslur heilbrigðisstofnana á landsbyggðinni starfi eftir sambærilegu fjármögnunarlíkani í náinni framtíð. Slíkt líkan þarf auðvitað að taka mið af aðstæðum á landsbyggðinni. Vinna við gerð líkans er á undirbúningsstigi og er enn of snemmt að segja hvernig útfærslan á slíku fyrirkomulagi mun líta út.</a:t>
            </a:r>
          </a:p>
          <a:p>
            <a:pPr>
              <a:defRPr/>
            </a:pPr>
            <a:endParaRPr lang="is-IS" sz="1400" dirty="0"/>
          </a:p>
          <a:p>
            <a:pPr>
              <a:defRPr/>
            </a:pPr>
            <a:r>
              <a:rPr lang="is-IS" sz="1400" dirty="0"/>
              <a:t>Ráðuneytið stefnir á að hægt verði að byrja keyra skuggakeyrslur fyrir flestar ef ekki allar heilbrigðisstofnanir á næsta ári.</a:t>
            </a:r>
          </a:p>
          <a:p>
            <a:pPr>
              <a:defRPr/>
            </a:pPr>
            <a:endParaRPr lang="is-IS" sz="1400" dirty="0"/>
          </a:p>
          <a:p>
            <a:pPr>
              <a:defRPr/>
            </a:pPr>
            <a:r>
              <a:rPr lang="is-IS" sz="1400" dirty="0"/>
              <a:t>Mikilvægt fyrsta skref er að skrá alla sjúkratryggða einstaklinga á landinu á heilsugæslustöðvar og tengja við þann skráningargrunn sem höfuðborgarsvæðið notar. Slík skráning myndi gera okkur kleift að telja með nákvæmum hætti komur einstaklinga á heilsugæslustöðvar á landinu öllu og koma í veg fyrir tvískráningar.</a:t>
            </a:r>
          </a:p>
          <a:p>
            <a:pPr>
              <a:defRPr/>
            </a:pPr>
            <a:endParaRPr lang="is-IS" sz="14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400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BA544601-183B-4DFA-A183-AE8F6C6116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/>
            </a:r>
            <a:br>
              <a:rPr lang="is-IS" altLang="is-IS"/>
            </a:br>
            <a:r>
              <a:rPr lang="is-IS" altLang="is-IS"/>
              <a:t/>
            </a:r>
            <a:br>
              <a:rPr lang="is-IS" altLang="is-IS"/>
            </a:br>
            <a:r>
              <a:rPr lang="is-IS" altLang="is-IS"/>
              <a:t>Skipting heildarfjármagns</a:t>
            </a:r>
            <a:br>
              <a:rPr lang="is-IS" altLang="is-IS"/>
            </a:br>
            <a:r>
              <a:rPr lang="is-IS" altLang="is-IS"/>
              <a:t/>
            </a:r>
            <a:br>
              <a:rPr lang="is-IS" altLang="is-IS"/>
            </a:br>
            <a:endParaRPr lang="is-IS" altLang="is-IS"/>
          </a:p>
        </p:txBody>
      </p:sp>
      <p:sp>
        <p:nvSpPr>
          <p:cNvPr id="8195" name="Date Placeholder 3">
            <a:extLst>
              <a:ext uri="{FF2B5EF4-FFF2-40B4-BE49-F238E27FC236}">
                <a16:creationId xmlns:a16="http://schemas.microsoft.com/office/drawing/2014/main" xmlns="" id="{FD2A9245-2A38-4785-B981-9E63008D92E0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1ECEB40-EAAA-4DCD-96CD-F1643D5B5FE2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8196" name="Slide Number Placeholder 4">
            <a:extLst>
              <a:ext uri="{FF2B5EF4-FFF2-40B4-BE49-F238E27FC236}">
                <a16:creationId xmlns:a16="http://schemas.microsoft.com/office/drawing/2014/main" xmlns="" id="{8FDA5E24-A66E-4195-BC1F-4138B641F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9008709-F835-4FF6-8BC5-F37AF263026A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xmlns="" id="{4C033371-8C38-476A-B3B4-4981C00DD07D}"/>
              </a:ext>
            </a:extLst>
          </p:cNvPr>
          <p:cNvSpPr txBox="1">
            <a:spLocks/>
          </p:cNvSpPr>
          <p:nvPr/>
        </p:nvSpPr>
        <p:spPr bwMode="auto">
          <a:xfrm>
            <a:off x="250825" y="908050"/>
            <a:ext cx="4105275" cy="50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Heildarfjármagn til dreifingar innan líkans nemur 7.293,3 m.kr. árið 2018. Á undanförnum 2 árum hefur fjármagnið aukist umtalsvert en samkvæmt upphaflegri lýsingu líkansins árið 2016 nam fjármagn til dreifingar 6.200 m.kr.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Fjármagn til sálfræðiþjónustu hefur aukist um sem nemur 10 stöðugildum sálfræðinga á tveimur árum og þá hefur aukið fjármagn bæst við túlkaþjónustu, hreyfiseðla og nýtt gæðaviðmið sem snýr að bólusetningum barna. Um næstu áramót bætist við fjármagn til sálfræðiþjónustu sem nemur 2 stöðugildum.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Stærsti hluti viðbótar fjármagns á undanförnum tveimur árum fer þó beint í grunnreksturinn og er dreift eftir kostnaðar- og þarfavísitölu.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Nokkrir sjálfstæðir heimilislæknar hafa ráðið sig til heilsugæslustöðva og flytja þeir þá með sér fjármagn í samræmi stærð samlags og rannsóknarkostnað. Fyrir liggur að þrír sjálfstæðir heimilislæknar munu ganga til liðs við heilsugæsluna í Lágmúla í byrjun apríl.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Heimahjúkrun og sjálfstætt starfandi heilsugæslulæknar eru fyrir utan kerfið. Húsaleiga sömuleiðis. Komur á Læknavaktina eru innan líkansins.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dirty="0">
                <a:solidFill>
                  <a:srgbClr val="000000"/>
                </a:solidFill>
              </a:rPr>
              <a:t>Heildarfjármagni er skipt milli heilsugæslustöðva í útreikningum eftir þeim þáttum sem sjá má hér til hliðar.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kern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kern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kern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kern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b="0" kern="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b="0" kern="0" dirty="0">
                <a:solidFill>
                  <a:srgbClr val="000000"/>
                </a:solidFill>
              </a:rPr>
              <a:t> </a:t>
            </a:r>
          </a:p>
          <a:p>
            <a:pPr>
              <a:defRPr/>
            </a:pPr>
            <a:endParaRPr lang="is-IS" sz="1100" b="0" kern="0" dirty="0">
              <a:solidFill>
                <a:srgbClr val="000000"/>
              </a:solidFill>
            </a:endParaRPr>
          </a:p>
        </p:txBody>
      </p:sp>
      <p:graphicFrame>
        <p:nvGraphicFramePr>
          <p:cNvPr id="3" name="Tafla 2">
            <a:extLst>
              <a:ext uri="{FF2B5EF4-FFF2-40B4-BE49-F238E27FC236}">
                <a16:creationId xmlns:a16="http://schemas.microsoft.com/office/drawing/2014/main" xmlns="" id="{52637486-CFD1-4A5E-B03E-F5744C98C0FD}"/>
              </a:ext>
            </a:extLst>
          </p:cNvPr>
          <p:cNvGraphicFramePr>
            <a:graphicFrameLocks noGrp="1"/>
          </p:cNvGraphicFramePr>
          <p:nvPr/>
        </p:nvGraphicFramePr>
        <p:xfrm>
          <a:off x="5099050" y="1163638"/>
          <a:ext cx="3606800" cy="4600575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775884356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1467780371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2884316119"/>
                    </a:ext>
                  </a:extLst>
                </a:gridCol>
              </a:tblGrid>
              <a:tr h="97155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Hlutfall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Áætluð                  fjárhæð á                        ári í m. kr.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26592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Kostnaðarvísitala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2.987,4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7207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Þarfavísitala ACG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2.987,4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20384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5.974,8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40922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30719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Sálfræðiþjónusta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83668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Túlkaþjónusta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44745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Skólahjúkrun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258759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Hreyfiseðlar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0897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98042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84893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Félagsþarfavísitala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90038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71506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Lyfjaafstemming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91188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Önnur gæðaviðmið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151,9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7837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Hlutdeild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56741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Aðrir skjólstæðingar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36231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4062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58343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7.293,3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616839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2">
            <a:extLst>
              <a:ext uri="{FF2B5EF4-FFF2-40B4-BE49-F238E27FC236}">
                <a16:creationId xmlns:a16="http://schemas.microsoft.com/office/drawing/2014/main" xmlns="" id="{7D0F7CCB-F7CF-430A-8919-835734161A64}"/>
              </a:ext>
            </a:extLst>
          </p:cNvPr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D0F3315-4A0A-42B6-AC8B-42D435D36041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9219" name="Rectangle 13">
            <a:extLst>
              <a:ext uri="{FF2B5EF4-FFF2-40B4-BE49-F238E27FC236}">
                <a16:creationId xmlns:a16="http://schemas.microsoft.com/office/drawing/2014/main" xmlns="" id="{F3476F79-6190-4B06-BCCD-2CE9D868F9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8524A8-F3CD-4415-8F77-683F7AC85638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xmlns="" id="{C62DCD7A-1B02-42B8-9331-AF87C0794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altLang="is-IS"/>
              <a:t>Skráningar sjúkratryggðra</a:t>
            </a:r>
          </a:p>
        </p:txBody>
      </p:sp>
      <p:sp>
        <p:nvSpPr>
          <p:cNvPr id="9221" name="Rectangle 6">
            <a:extLst>
              <a:ext uri="{FF2B5EF4-FFF2-40B4-BE49-F238E27FC236}">
                <a16:creationId xmlns:a16="http://schemas.microsoft.com/office/drawing/2014/main" xmlns="" id="{614BB2B6-B607-4A97-811D-4985202B25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979488"/>
            <a:ext cx="8640762" cy="5113337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is-IS" altLang="is-IS" sz="1200"/>
              <a:t>Í fjármagnslíkaninu eru skráningar sjúkratryggðra fyrst miðaðar við upplýsingar um skráningar frá heilsugæslustöð og þeir sem eru óskráðir eru settir á stöð miðað við búsetu.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is-IS" altLang="is-IS" sz="1200"/>
              <a:t>Besta nálgun - en það gæti gætt einhverjar bjögunar í mati á fjölda skráninga í líkaninu sem getur haft nokkur áhrif til hækkunar/lækkunar í mati á heildarútkomu á hverja stöð fyrir sig.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is-IS" altLang="is-IS" sz="1200"/>
              <a:t>Staðfangaskrá tengir götur og hverfi við einstaka heilsugæslustöðvar.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is-IS" altLang="is-IS" sz="1200"/>
          </a:p>
        </p:txBody>
      </p:sp>
      <p:graphicFrame>
        <p:nvGraphicFramePr>
          <p:cNvPr id="8" name="Línurit 7">
            <a:extLst>
              <a:ext uri="{FF2B5EF4-FFF2-40B4-BE49-F238E27FC236}">
                <a16:creationId xmlns:a16="http://schemas.microsoft.com/office/drawing/2014/main" xmlns="" id="{8FBD82E5-A5E0-4AE5-8578-A7100271CB38}"/>
              </a:ext>
            </a:extLst>
          </p:cNvPr>
          <p:cNvGraphicFramePr>
            <a:graphicFrameLocks/>
          </p:cNvGraphicFramePr>
          <p:nvPr/>
        </p:nvGraphicFramePr>
        <p:xfrm>
          <a:off x="467544" y="2709689"/>
          <a:ext cx="3960440" cy="3239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Línurit 8">
            <a:extLst>
              <a:ext uri="{FF2B5EF4-FFF2-40B4-BE49-F238E27FC236}">
                <a16:creationId xmlns:a16="http://schemas.microsoft.com/office/drawing/2014/main" xmlns="" id="{8FBD82E5-A5E0-4AE5-8578-A7100271CB38}"/>
              </a:ext>
            </a:extLst>
          </p:cNvPr>
          <p:cNvGraphicFramePr>
            <a:graphicFrameLocks/>
          </p:cNvGraphicFramePr>
          <p:nvPr/>
        </p:nvGraphicFramePr>
        <p:xfrm>
          <a:off x="4733731" y="2709688"/>
          <a:ext cx="4087948" cy="331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F239EEBA-6CF9-4991-95A4-E325FC3021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Kostnaðarvísitala</a:t>
            </a:r>
          </a:p>
        </p:txBody>
      </p:sp>
      <p:sp>
        <p:nvSpPr>
          <p:cNvPr id="12291" name="Content Placeholder 1">
            <a:extLst>
              <a:ext uri="{FF2B5EF4-FFF2-40B4-BE49-F238E27FC236}">
                <a16:creationId xmlns:a16="http://schemas.microsoft.com/office/drawing/2014/main" xmlns="" id="{53F87753-3293-4D3B-8D29-B1ED04E00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388" y="928688"/>
            <a:ext cx="8856662" cy="511333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Kostnaðarvísitalan byggist á:</a:t>
            </a:r>
          </a:p>
          <a:p>
            <a:pPr>
              <a:defRPr/>
            </a:pPr>
            <a:r>
              <a:rPr lang="is-IS" sz="1200" dirty="0"/>
              <a:t>Kostnaðarvog sem skilgreinir mismunandi upphæð fyrir komur á stöðvar og vitjun fyrir hvern aldurshóp og kyn.  </a:t>
            </a:r>
          </a:p>
          <a:p>
            <a:pPr>
              <a:defRPr/>
            </a:pPr>
            <a:r>
              <a:rPr lang="is-IS" sz="1200" dirty="0"/>
              <a:t>Fjölda samskipta við starfsmenn heilsugæslustöðva. </a:t>
            </a:r>
          </a:p>
          <a:p>
            <a:pPr>
              <a:defRPr/>
            </a:pPr>
            <a:endParaRPr 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sz="1200" dirty="0"/>
              <a:t>Grunnur kostnaðarvogarinnar er viðtal hjúkrunarfræðings við barn á aldursbilinu frá fæðingu til fjögurra ára sem fær gildið 1. Viðtöl og vitjanir heilbrigðisstétta fá síðan hærri eða lægri gildi, allt eftir áætlaðri tímalengd og kostnaði.</a:t>
            </a:r>
          </a:p>
        </p:txBody>
      </p:sp>
      <p:sp>
        <p:nvSpPr>
          <p:cNvPr id="11268" name="Rectangle 12">
            <a:extLst>
              <a:ext uri="{FF2B5EF4-FFF2-40B4-BE49-F238E27FC236}">
                <a16:creationId xmlns:a16="http://schemas.microsoft.com/office/drawing/2014/main" xmlns="" id="{F728C075-F926-4421-A425-E609CA1F0A28}"/>
              </a:ext>
            </a:extLst>
          </p:cNvPr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C36A50-C97A-4ABD-97A8-65F4FD59AAF0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11269" name="Rectangle 13">
            <a:extLst>
              <a:ext uri="{FF2B5EF4-FFF2-40B4-BE49-F238E27FC236}">
                <a16:creationId xmlns:a16="http://schemas.microsoft.com/office/drawing/2014/main" xmlns="" id="{CDA2F886-E45E-41AA-99D8-B9F1DBFA60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02450" y="6308725"/>
            <a:ext cx="2133600" cy="215900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C74C19E-1FB1-4256-8750-28EA1E3CD08B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xmlns="" id="{69B8B68C-872A-4770-8A46-1E0566551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496887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0465BCA6-5BD4-4417-A37A-B5BE08265855}"/>
              </a:ext>
            </a:extLst>
          </p:cNvPr>
          <p:cNvGraphicFramePr/>
          <p:nvPr/>
        </p:nvGraphicFramePr>
        <p:xfrm>
          <a:off x="5220072" y="2636912"/>
          <a:ext cx="3744540" cy="3384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xmlns="" id="{52A0DE17-72B3-4AC5-AB8C-88A86C1A9A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Kostnaðarvísitala</a:t>
            </a:r>
          </a:p>
        </p:txBody>
      </p:sp>
      <p:sp>
        <p:nvSpPr>
          <p:cNvPr id="13315" name="Rectangle 12">
            <a:extLst>
              <a:ext uri="{FF2B5EF4-FFF2-40B4-BE49-F238E27FC236}">
                <a16:creationId xmlns:a16="http://schemas.microsoft.com/office/drawing/2014/main" xmlns="" id="{C409037E-FD44-42E5-9D34-19D8F7A4ED0B}"/>
              </a:ext>
            </a:extLst>
          </p:cNvPr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29C3D7-B48F-4F1C-ACDF-A2C0ED8A15D1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13316" name="Rectangle 13">
            <a:extLst>
              <a:ext uri="{FF2B5EF4-FFF2-40B4-BE49-F238E27FC236}">
                <a16:creationId xmlns:a16="http://schemas.microsoft.com/office/drawing/2014/main" xmlns="" id="{0FB255CC-971D-48B8-9DFD-B1A1811329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6FE65AE-FC44-42CB-AC69-490F4F431079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4" name="Tafla 3">
            <a:extLst>
              <a:ext uri="{FF2B5EF4-FFF2-40B4-BE49-F238E27FC236}">
                <a16:creationId xmlns:a16="http://schemas.microsoft.com/office/drawing/2014/main" xmlns="" id="{CF247DC7-7D48-4913-8F49-10F7B7246193}"/>
              </a:ext>
            </a:extLst>
          </p:cNvPr>
          <p:cNvGraphicFramePr>
            <a:graphicFrameLocks noGrp="1"/>
          </p:cNvGraphicFramePr>
          <p:nvPr/>
        </p:nvGraphicFramePr>
        <p:xfrm>
          <a:off x="755650" y="835025"/>
          <a:ext cx="7777163" cy="5237163"/>
        </p:xfrm>
        <a:graphic>
          <a:graphicData uri="http://schemas.openxmlformats.org/drawingml/2006/table">
            <a:tbl>
              <a:tblPr firstRow="1" firstCol="1" bandRow="1"/>
              <a:tblGrid>
                <a:gridCol w="864129">
                  <a:extLst>
                    <a:ext uri="{9D8B030D-6E8A-4147-A177-3AD203B41FA5}">
                      <a16:colId xmlns:a16="http://schemas.microsoft.com/office/drawing/2014/main" xmlns="" val="413194547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253042942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3580957527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34650081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799060647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349570243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1129689309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405394463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xmlns="" val="4118806909"/>
                    </a:ext>
                  </a:extLst>
                </a:gridCol>
              </a:tblGrid>
              <a:tr h="328590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Aldur</a:t>
                      </a:r>
                    </a:p>
                  </a:txBody>
                  <a:tcPr marL="8953" marR="8953" marT="89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Kvenkyn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Aldur</a:t>
                      </a:r>
                    </a:p>
                  </a:txBody>
                  <a:tcPr marL="8953" marR="8953" marT="89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Kvenkyn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Aldur</a:t>
                      </a:r>
                    </a:p>
                  </a:txBody>
                  <a:tcPr marL="8953" marR="8953" marT="89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Kvenkyn</a:t>
                      </a:r>
                    </a:p>
                  </a:txBody>
                  <a:tcPr marL="8953" marR="8953" marT="89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696664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30255710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44759724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607665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2808583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1559847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2019122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55569827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3974921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7302745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86558574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850799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77541019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55834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0996472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402268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947139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275709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7438295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9595511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7133383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3859834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9060351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99243426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513987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2468450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 og eldri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3789349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9990135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572555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5780265"/>
                  </a:ext>
                </a:extLst>
              </a:tr>
              <a:tr h="163619"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953" marR="8953" marT="89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11342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772E98B0-1266-4821-A444-1C89148F76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altLang="is-IS"/>
              <a:t>Kostnaðarvísitala</a:t>
            </a:r>
          </a:p>
        </p:txBody>
      </p:sp>
      <p:sp>
        <p:nvSpPr>
          <p:cNvPr id="15363" name="Content Placeholder 1">
            <a:extLst>
              <a:ext uri="{FF2B5EF4-FFF2-40B4-BE49-F238E27FC236}">
                <a16:creationId xmlns:a16="http://schemas.microsoft.com/office/drawing/2014/main" xmlns="" id="{73717EE1-98A9-4553-8DEB-E371B4F1ED5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179388" y="928688"/>
            <a:ext cx="8856662" cy="511333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Kostnaðarvísitala heilsugæslustöðva ræðst af fjölda einstaklinga sem skráðir eru á hverja stöð, kyni þeirra og aldri en meðaleinstaklingurinn fær þyngdina 1.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Heilsugæslustöðvar sem eru með hlutfallslega fleiri einstaklinga yfir 65 ára aldri og ungbörn fá gildi hærra en 1 en þær sem eru með hlutfallslega fleiri einstaklinga á miðjum aldri fá gildi lægra en 1.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is-IS" altLang="is-IS" sz="1200"/>
              <a:t>Hlutfall kostnaðarvísitölu er um 41% af heildarfjármagni. Dæmi um útreikning á greiðslu vegna kostnaðarvísitölu.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  <a:p>
            <a:pPr marL="0" indent="0">
              <a:buFont typeface="Arial" panose="020B0604020202020204" pitchFamily="34" charset="0"/>
              <a:buNone/>
            </a:pPr>
            <a:endParaRPr lang="is-IS" altLang="is-IS" sz="1200"/>
          </a:p>
        </p:txBody>
      </p:sp>
      <p:sp>
        <p:nvSpPr>
          <p:cNvPr id="15364" name="Rectangle 12">
            <a:extLst>
              <a:ext uri="{FF2B5EF4-FFF2-40B4-BE49-F238E27FC236}">
                <a16:creationId xmlns:a16="http://schemas.microsoft.com/office/drawing/2014/main" xmlns="" id="{8ED40DD9-46D8-42AF-A116-BA9D8D21B4D8}"/>
              </a:ext>
            </a:extLst>
          </p:cNvPr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9C9048A-A9F6-4ECB-B44C-5F62F850B2A3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15365" name="Rectangle 13">
            <a:extLst>
              <a:ext uri="{FF2B5EF4-FFF2-40B4-BE49-F238E27FC236}">
                <a16:creationId xmlns:a16="http://schemas.microsoft.com/office/drawing/2014/main" xmlns="" id="{5D31B9C7-C065-4ABE-B8D1-4B321ACD64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8894ED-5AEF-41C7-BF1C-62F5C01D2708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5" name="Tafla 4">
            <a:extLst>
              <a:ext uri="{FF2B5EF4-FFF2-40B4-BE49-F238E27FC236}">
                <a16:creationId xmlns:a16="http://schemas.microsoft.com/office/drawing/2014/main" xmlns="" id="{CA656FEB-D7A6-415D-A794-D31E9DF52ED6}"/>
              </a:ext>
            </a:extLst>
          </p:cNvPr>
          <p:cNvGraphicFramePr>
            <a:graphicFrameLocks noGrp="1"/>
          </p:cNvGraphicFramePr>
          <p:nvPr/>
        </p:nvGraphicFramePr>
        <p:xfrm>
          <a:off x="1042988" y="2708275"/>
          <a:ext cx="7058025" cy="3221038"/>
        </p:xfrm>
        <a:graphic>
          <a:graphicData uri="http://schemas.openxmlformats.org/drawingml/2006/table">
            <a:tbl>
              <a:tblPr/>
              <a:tblGrid>
                <a:gridCol w="2790062">
                  <a:extLst>
                    <a:ext uri="{9D8B030D-6E8A-4147-A177-3AD203B41FA5}">
                      <a16:colId xmlns:a16="http://schemas.microsoft.com/office/drawing/2014/main" xmlns="" val="3883768955"/>
                    </a:ext>
                  </a:extLst>
                </a:gridCol>
                <a:gridCol w="1099054">
                  <a:extLst>
                    <a:ext uri="{9D8B030D-6E8A-4147-A177-3AD203B41FA5}">
                      <a16:colId xmlns:a16="http://schemas.microsoft.com/office/drawing/2014/main" xmlns="" val="1268779232"/>
                    </a:ext>
                  </a:extLst>
                </a:gridCol>
                <a:gridCol w="1034927">
                  <a:extLst>
                    <a:ext uri="{9D8B030D-6E8A-4147-A177-3AD203B41FA5}">
                      <a16:colId xmlns:a16="http://schemas.microsoft.com/office/drawing/2014/main" xmlns="" val="2190444463"/>
                    </a:ext>
                  </a:extLst>
                </a:gridCol>
                <a:gridCol w="1066991">
                  <a:extLst>
                    <a:ext uri="{9D8B030D-6E8A-4147-A177-3AD203B41FA5}">
                      <a16:colId xmlns:a16="http://schemas.microsoft.com/office/drawing/2014/main" xmlns="" val="3985593960"/>
                    </a:ext>
                  </a:extLst>
                </a:gridCol>
                <a:gridCol w="1066991">
                  <a:extLst>
                    <a:ext uri="{9D8B030D-6E8A-4147-A177-3AD203B41FA5}">
                      <a16:colId xmlns:a16="http://schemas.microsoft.com/office/drawing/2014/main" xmlns="" val="719209678"/>
                    </a:ext>
                  </a:extLst>
                </a:gridCol>
              </a:tblGrid>
              <a:tr h="708630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Heilsugæslan         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Hlutfall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Samtals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Meðaltal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43791969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Fjöldi skráðra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26106974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Kostnaðarvísitala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1,3981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1,4277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0156012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Kostnaðarveginn fjöldi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311.738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3170914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Staðlaður KV fjöldi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7818710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KVT(staðlað)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0,9793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7260692"/>
                  </a:ext>
                </a:extLst>
              </a:tr>
              <a:tr h="27378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Fjárhæð í mán. í þús. kr.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12.530,8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243.103,6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2977538"/>
                  </a:ext>
                </a:extLst>
              </a:tr>
              <a:tr h="28989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á ári í þús. kr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3288883"/>
                  </a:ext>
                </a:extLst>
              </a:tr>
              <a:tr h="28989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á ári á hvern skráðan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8602687"/>
                  </a:ext>
                </a:extLst>
              </a:tr>
              <a:tr h="28989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einstakling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00119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xmlns="" id="{0200CD98-B2CF-40A2-88C8-BAC832E215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647700"/>
          </a:xfrm>
        </p:spPr>
        <p:txBody>
          <a:bodyPr/>
          <a:lstStyle/>
          <a:p>
            <a:r>
              <a:rPr lang="is-IS" altLang="is-IS" sz="2000"/>
              <a:t>Þarfavísitala – ACG flokkar (e. Adjusted Clinical Groups)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xmlns="" id="{9F2BB7B9-A12B-48FA-B452-83A3E3B76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9863" y="935038"/>
            <a:ext cx="8794750" cy="50863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dirty="0">
                <a:solidFill>
                  <a:srgbClr val="000000"/>
                </a:solidFill>
              </a:rPr>
              <a:t>Þarfavísitalan endurspeglar áætlað umfang þjónustu sem rekja má til sjúkdómsbyrði einstaklinga.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dirty="0">
              <a:solidFill>
                <a:srgbClr val="00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dirty="0">
                <a:solidFill>
                  <a:srgbClr val="000000"/>
                </a:solidFill>
              </a:rPr>
              <a:t>Sjúkdómsgreiningar einstaklinga eru skráðar í samskiptaskrá heilsugæslustöðva sem haldið er utan um hjá Embætti Landlæknis. Þær fá ICD-10 kóða sem eru svo flokkaðir í ACG-flokka. ACG-vísitala heilsugæslustöðvar ræðst af skráðum sjúkdómsgreiningum einstaklinga en meðaleinstaklingur fær þyngdina 1.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dirty="0"/>
              <a:t>ACG flokkarinn nýtir upplýsingar um sjúkdómsgreiningar úr staðfestum samskiptaseðlum sem skráðar hafa verið á einstaklinga síðustu 15 mánuði áður en útreikningar eru framkvæmdir.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1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100" dirty="0"/>
              <a:t>Dæmi um útreikning á greiðslu vegna þarfavísitölu.</a:t>
            </a:r>
          </a:p>
          <a:p>
            <a:pPr>
              <a:defRPr/>
            </a:pPr>
            <a:endParaRPr lang="is-IS" altLang="is-IS" sz="1100" dirty="0"/>
          </a:p>
        </p:txBody>
      </p:sp>
      <p:sp>
        <p:nvSpPr>
          <p:cNvPr id="17412" name="Date Placeholder 4">
            <a:extLst>
              <a:ext uri="{FF2B5EF4-FFF2-40B4-BE49-F238E27FC236}">
                <a16:creationId xmlns:a16="http://schemas.microsoft.com/office/drawing/2014/main" xmlns="" id="{9326790B-DA64-465C-B5CE-71C88E8706D2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46F4CA7-F708-47CF-8820-E3E1204D072E}" type="datetime4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sp>
        <p:nvSpPr>
          <p:cNvPr id="17413" name="Slide Number Placeholder 5">
            <a:extLst>
              <a:ext uri="{FF2B5EF4-FFF2-40B4-BE49-F238E27FC236}">
                <a16:creationId xmlns:a16="http://schemas.microsoft.com/office/drawing/2014/main" xmlns="" id="{B2FAF1CC-9F7F-4256-9C20-7F3D8B97E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2DC9924-5C89-4A7A-AB0A-A7382EEAF16E}" type="slidenum">
              <a:rPr lang="is-IS" altLang="is-IS" sz="10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is-IS" altLang="is-IS" sz="1000">
              <a:solidFill>
                <a:schemeClr val="bg2"/>
              </a:solidFill>
            </a:endParaRPr>
          </a:p>
        </p:txBody>
      </p:sp>
      <p:graphicFrame>
        <p:nvGraphicFramePr>
          <p:cNvPr id="3" name="Tafla 2">
            <a:extLst>
              <a:ext uri="{FF2B5EF4-FFF2-40B4-BE49-F238E27FC236}">
                <a16:creationId xmlns:a16="http://schemas.microsoft.com/office/drawing/2014/main" xmlns="" id="{F679F84B-48E4-4263-804B-DEA1E2631A5F}"/>
              </a:ext>
            </a:extLst>
          </p:cNvPr>
          <p:cNvGraphicFramePr>
            <a:graphicFrameLocks noGrp="1"/>
          </p:cNvGraphicFramePr>
          <p:nvPr/>
        </p:nvGraphicFramePr>
        <p:xfrm>
          <a:off x="865188" y="3141663"/>
          <a:ext cx="7404100" cy="2663825"/>
        </p:xfrm>
        <a:graphic>
          <a:graphicData uri="http://schemas.openxmlformats.org/drawingml/2006/table">
            <a:tbl>
              <a:tblPr/>
              <a:tblGrid>
                <a:gridCol w="2423679">
                  <a:extLst>
                    <a:ext uri="{9D8B030D-6E8A-4147-A177-3AD203B41FA5}">
                      <a16:colId xmlns:a16="http://schemas.microsoft.com/office/drawing/2014/main" xmlns="" val="3914483703"/>
                    </a:ext>
                  </a:extLst>
                </a:gridCol>
                <a:gridCol w="1245105">
                  <a:extLst>
                    <a:ext uri="{9D8B030D-6E8A-4147-A177-3AD203B41FA5}">
                      <a16:colId xmlns:a16="http://schemas.microsoft.com/office/drawing/2014/main" xmlns="" val="2730634820"/>
                    </a:ext>
                  </a:extLst>
                </a:gridCol>
                <a:gridCol w="1245105">
                  <a:extLst>
                    <a:ext uri="{9D8B030D-6E8A-4147-A177-3AD203B41FA5}">
                      <a16:colId xmlns:a16="http://schemas.microsoft.com/office/drawing/2014/main" xmlns="" val="3128126136"/>
                    </a:ext>
                  </a:extLst>
                </a:gridCol>
                <a:gridCol w="1245105">
                  <a:extLst>
                    <a:ext uri="{9D8B030D-6E8A-4147-A177-3AD203B41FA5}">
                      <a16:colId xmlns:a16="http://schemas.microsoft.com/office/drawing/2014/main" xmlns="" val="3637733465"/>
                    </a:ext>
                  </a:extLst>
                </a:gridCol>
                <a:gridCol w="1245105">
                  <a:extLst>
                    <a:ext uri="{9D8B030D-6E8A-4147-A177-3AD203B41FA5}">
                      <a16:colId xmlns:a16="http://schemas.microsoft.com/office/drawing/2014/main" xmlns="" val="1048699314"/>
                    </a:ext>
                  </a:extLst>
                </a:gridCol>
              </a:tblGrid>
              <a:tr h="576308"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Heilsugæslan         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Hlutfall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Samtals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0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Meðaltal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05727194"/>
                  </a:ext>
                </a:extLst>
              </a:tr>
              <a:tr h="25613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Fjöldi skráðra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861728"/>
                  </a:ext>
                </a:extLst>
              </a:tr>
              <a:tr h="25613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Sjúkdómsbyrði - Þyngdarstuðull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8342021"/>
                  </a:ext>
                </a:extLst>
              </a:tr>
              <a:tr h="25613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ACG þarfavísitala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1,0317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9940224"/>
                  </a:ext>
                </a:extLst>
              </a:tr>
              <a:tr h="25613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ACG-veginn fjöldi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218.349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48407100"/>
                  </a:ext>
                </a:extLst>
              </a:tr>
              <a:tr h="256138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í mán. Í þús. kr.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10.585,5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243.103,6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3035373"/>
                  </a:ext>
                </a:extLst>
              </a:tr>
              <a:tr h="26894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á ári í þús. kr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1884336"/>
                  </a:ext>
                </a:extLst>
              </a:tr>
              <a:tr h="268943">
                <a:tc gridSpan="2"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Áætluð fjárhæð á ári á hvern skráðan einstak.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s-I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s-I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23597377"/>
                  </a:ext>
                </a:extLst>
              </a:tr>
              <a:tr h="268943"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5125587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xmlns="" id="{6B67090D-2FD5-4A38-AE65-C44D892864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647700"/>
          </a:xfrm>
        </p:spPr>
        <p:txBody>
          <a:bodyPr/>
          <a:lstStyle/>
          <a:p>
            <a:r>
              <a:rPr lang="is-IS" altLang="is-IS" sz="2000"/>
              <a:t>Þarfavísitala – ACG flokkar (e. Adjusted Clinical Groups)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xmlns="" id="{9F2BB7B9-A12B-48FA-B452-83A3E3B76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9863" y="935038"/>
            <a:ext cx="8794750" cy="50863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Þyngdarstuðullinn sýnir flokkarann óleiðréttann þannig að hægt er að fylgjast með því hvernig sjúkdómsbyrði einstaka heilsugæslustöðva þróast án áhrifa breytinga frá öðrum.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s-IS" altLang="is-IS" sz="1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s-IS" altLang="is-IS" sz="1200" dirty="0"/>
              <a:t>Hlutfall þarfavísitölu er um 41% af heildarfjármagni.</a:t>
            </a:r>
          </a:p>
          <a:p>
            <a:pPr>
              <a:defRPr/>
            </a:pPr>
            <a:endParaRPr lang="is-IS" altLang="is-IS" sz="1200" dirty="0"/>
          </a:p>
          <a:p>
            <a:pPr>
              <a:defRPr/>
            </a:pPr>
            <a:endParaRPr lang="is-IS" altLang="is-IS" sz="1200" dirty="0"/>
          </a:p>
        </p:txBody>
      </p:sp>
      <p:sp>
        <p:nvSpPr>
          <p:cNvPr id="19460" name="Date Placeholder 4">
            <a:extLst>
              <a:ext uri="{FF2B5EF4-FFF2-40B4-BE49-F238E27FC236}">
                <a16:creationId xmlns:a16="http://schemas.microsoft.com/office/drawing/2014/main" xmlns="" id="{F99BE2F5-983C-4471-8E45-4152C92226BE}"/>
              </a:ext>
            </a:extLst>
          </p:cNvPr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2752F2-04D1-4FA5-8F57-14E1EC4DAFFD}" type="datetime4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17. apríl 2018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sp>
        <p:nvSpPr>
          <p:cNvPr id="19461" name="Slide Number Placeholder 5">
            <a:extLst>
              <a:ext uri="{FF2B5EF4-FFF2-40B4-BE49-F238E27FC236}">
                <a16:creationId xmlns:a16="http://schemas.microsoft.com/office/drawing/2014/main" xmlns="" id="{95A7D4AE-F8EA-49AD-84DE-042153BC3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AF001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AF001E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F001E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2E8DC1-474C-4E25-8B41-AA413DF5ACDF}" type="slidenum">
              <a:rPr lang="is-IS" altLang="is-IS" sz="1000" smtClean="0">
                <a:solidFill>
                  <a:srgbClr val="808080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is-IS" altLang="is-IS" sz="1000">
              <a:solidFill>
                <a:srgbClr val="808080"/>
              </a:solidFill>
            </a:endParaRPr>
          </a:p>
        </p:txBody>
      </p:sp>
      <p:graphicFrame>
        <p:nvGraphicFramePr>
          <p:cNvPr id="8" name="Chart 1">
            <a:extLst>
              <a:ext uri="{FF2B5EF4-FFF2-40B4-BE49-F238E27FC236}">
                <a16:creationId xmlns:a16="http://schemas.microsoft.com/office/drawing/2014/main" xmlns="" id="{7A02B458-835A-4B29-8A5D-6C123489AD3B}"/>
              </a:ext>
            </a:extLst>
          </p:cNvPr>
          <p:cNvGraphicFramePr>
            <a:graphicFrameLocks/>
          </p:cNvGraphicFramePr>
          <p:nvPr/>
        </p:nvGraphicFramePr>
        <p:xfrm>
          <a:off x="2095500" y="2420888"/>
          <a:ext cx="4829175" cy="36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Vorfundur LH 2018.pot  -  Samhæfisstilling" id="{16AABFB6-ED88-450C-8CE8-938B309DD71D}" vid="{FFE6C371-0497-4492-884B-7CC8865E0CF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Vorfundur LH 2018</Template>
  <TotalTime>0</TotalTime>
  <Words>3263</Words>
  <Application>Microsoft Office PowerPoint</Application>
  <PresentationFormat>On-screen Show (4:3)</PresentationFormat>
  <Paragraphs>801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Corbel</vt:lpstr>
      <vt:lpstr>Symbol</vt:lpstr>
      <vt:lpstr>Times New Roman</vt:lpstr>
      <vt:lpstr>Verdana</vt:lpstr>
      <vt:lpstr>Wingdings</vt:lpstr>
      <vt:lpstr>Default Design</vt:lpstr>
      <vt:lpstr>Fjármögnunarlíkan heilsugæslu höfuðborgarsvæðisins   Vorfundur Landssambands heilbrigðisstofnana </vt:lpstr>
      <vt:lpstr>Inngangur</vt:lpstr>
      <vt:lpstr>  Skipting heildarfjármagns  </vt:lpstr>
      <vt:lpstr>Skráningar sjúkratryggðra</vt:lpstr>
      <vt:lpstr>Kostnaðarvísitala</vt:lpstr>
      <vt:lpstr>Kostnaðarvísitala</vt:lpstr>
      <vt:lpstr>Kostnaðarvísitala</vt:lpstr>
      <vt:lpstr>Þarfavísitala – ACG flokkar (e. Adjusted Clinical Groups)</vt:lpstr>
      <vt:lpstr>Þarfavísitala – ACG flokkar (e. Adjusted Clinical Groups)</vt:lpstr>
      <vt:lpstr>Félagsþarfavísitala</vt:lpstr>
      <vt:lpstr>Aðrar dreifireglur</vt:lpstr>
      <vt:lpstr>Átaksverkefni - Heilsuvera</vt:lpstr>
      <vt:lpstr>Gæðaviðmið - Yfirferð lyfjalista</vt:lpstr>
      <vt:lpstr>Gæðaviðmið – Ávísun sýklalyfja til kvenna með þvagfærasýkingu</vt:lpstr>
      <vt:lpstr>Gæðaviðmið - Inflúensubólusetningar </vt:lpstr>
      <vt:lpstr>Gæðaviðmið – Skráður blóðþrýstingur</vt:lpstr>
      <vt:lpstr>Gæðaviðmið – Skráðar reykingar &amp; HbA1c hjá sykursjúkum</vt:lpstr>
      <vt:lpstr>Gæðaviðmið – BMI stuðull &amp; Spirometríur </vt:lpstr>
      <vt:lpstr>Gæðaviðmið – Bólusetningar barna</vt:lpstr>
      <vt:lpstr>Hlutdeild veittrar grunnþjónustu</vt:lpstr>
      <vt:lpstr>Hlutfall hlutdeildar </vt:lpstr>
      <vt:lpstr>Hlutfall hlutdeildar </vt:lpstr>
      <vt:lpstr>Læknavaktin</vt:lpstr>
      <vt:lpstr>Aðrir skjólstæðingar</vt:lpstr>
      <vt:lpstr>Horft til framtíðar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2018-03-21T14:19:24Z</dcterms:created>
  <dcterms:modified xsi:type="dcterms:W3CDTF">2018-04-17T08:41:32Z</dcterms:modified>
</cp:coreProperties>
</file>