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75" r:id="rId6"/>
    <p:sldId id="278" r:id="rId7"/>
    <p:sldId id="260" r:id="rId8"/>
    <p:sldId id="276" r:id="rId9"/>
    <p:sldId id="270" r:id="rId10"/>
    <p:sldId id="271" r:id="rId11"/>
    <p:sldId id="272" r:id="rId12"/>
    <p:sldId id="261" r:id="rId13"/>
    <p:sldId id="273" r:id="rId14"/>
    <p:sldId id="263" r:id="rId15"/>
    <p:sldId id="262" r:id="rId16"/>
    <p:sldId id="265" r:id="rId17"/>
    <p:sldId id="274" r:id="rId18"/>
    <p:sldId id="277" r:id="rId19"/>
    <p:sldId id="264" r:id="rId20"/>
    <p:sldId id="266" r:id="rId21"/>
    <p:sldId id="267" r:id="rId22"/>
    <p:sldId id="268" r:id="rId23"/>
  </p:sldIdLst>
  <p:sldSz cx="12192000" cy="6858000"/>
  <p:notesSz cx="7099300" cy="10234613"/>
  <p:defaultTextStyle>
    <a:defPPr>
      <a:defRPr lang="is-I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5500" tIns="47750" rIns="95500" bIns="47750" rtlCol="0"/>
          <a:lstStyle>
            <a:lvl1pPr algn="l">
              <a:defRPr sz="1300"/>
            </a:lvl1pPr>
          </a:lstStyle>
          <a:p>
            <a:endParaRPr lang="is-I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5500" tIns="47750" rIns="95500" bIns="47750" rtlCol="0"/>
          <a:lstStyle>
            <a:lvl1pPr algn="r">
              <a:defRPr sz="1300"/>
            </a:lvl1pPr>
          </a:lstStyle>
          <a:p>
            <a:fld id="{20C3E84C-5F91-454D-975B-239B423355A7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00" tIns="47750" rIns="95500" bIns="47750" rtlCol="0" anchor="ctr"/>
          <a:lstStyle/>
          <a:p>
            <a:endParaRPr lang="is-I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5500" tIns="47750" rIns="95500" bIns="4775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5500" tIns="47750" rIns="95500" bIns="47750" rtlCol="0" anchor="b"/>
          <a:lstStyle>
            <a:lvl1pPr algn="l">
              <a:defRPr sz="1300"/>
            </a:lvl1pPr>
          </a:lstStyle>
          <a:p>
            <a:endParaRPr lang="is-I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5500" tIns="47750" rIns="95500" bIns="47750" rtlCol="0" anchor="b"/>
          <a:lstStyle>
            <a:lvl1pPr algn="r">
              <a:defRPr sz="1300"/>
            </a:lvl1pPr>
          </a:lstStyle>
          <a:p>
            <a:fld id="{037199EE-701A-4580-BD70-062B172C5301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990413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FCB1AD-E370-42F0-8B9F-D8CB1D5F63E6}" type="slidenum">
              <a:rPr lang="is-IS" smtClean="0"/>
              <a:t>21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792093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403465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881165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3685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561450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8155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975057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438121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697923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410287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761419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764879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962497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703480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4109925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548163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415891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6C13F-F059-4464-96E8-98C770A1A7F6}" type="datetimeFigureOut">
              <a:rPr lang="is-IS" smtClean="0"/>
              <a:t>17.4.2018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0A8FA8-186D-4BB8-88D3-8BD4F658F6C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900678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uu.diva-portal.org/smash/get/diva2:532709/FULLTEXT01.pd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700.is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laeknavaktin.is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eilsuvera.is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s-IS"/>
              <a:t>Heilbrigðisráðgjöf og vegvísun í síma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s-IS" dirty="0"/>
              <a:t>Læknavaktin</a:t>
            </a:r>
          </a:p>
          <a:p>
            <a:r>
              <a:rPr lang="is-IS" dirty="0"/>
              <a:t>23.03.2018</a:t>
            </a:r>
          </a:p>
        </p:txBody>
      </p:sp>
    </p:spTree>
    <p:extLst>
      <p:ext uri="{BB962C8B-B14F-4D97-AF65-F5344CB8AC3E}">
        <p14:creationId xmlns:p14="http://schemas.microsoft.com/office/powerpoint/2010/main" val="8112962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046" y="525031"/>
            <a:ext cx="5687005" cy="37356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1123" y="4408199"/>
            <a:ext cx="5744196" cy="218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275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912" y="486384"/>
            <a:ext cx="5903482" cy="14980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3898" y="1793731"/>
            <a:ext cx="5922354" cy="495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853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Tölfræðiupplýsingar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472119"/>
            <a:ext cx="10515600" cy="5285362"/>
          </a:xfrm>
        </p:spPr>
        <p:txBody>
          <a:bodyPr>
            <a:normAutofit/>
          </a:bodyPr>
          <a:lstStyle/>
          <a:p>
            <a:r>
              <a:rPr lang="is-IS" dirty="0"/>
              <a:t>Símtölum hefur fjölgað um 96% frá því áður en verkefnið hófst (2014)</a:t>
            </a:r>
          </a:p>
          <a:p>
            <a:pPr lvl="1"/>
            <a:r>
              <a:rPr lang="is-IS" dirty="0"/>
              <a:t>50.901 </a:t>
            </a:r>
            <a:r>
              <a:rPr lang="is-IS" dirty="0">
                <a:sym typeface="Wingdings" panose="05000000000000000000" pitchFamily="2" charset="2"/>
              </a:rPr>
              <a:t> 99.629</a:t>
            </a:r>
          </a:p>
          <a:p>
            <a:pPr lvl="1"/>
            <a:r>
              <a:rPr lang="is-IS" dirty="0">
                <a:sym typeface="Wingdings" panose="05000000000000000000" pitchFamily="2" charset="2"/>
              </a:rPr>
              <a:t>Spár okkar gerðu ráð fyrir ca. 50% fjölgun símtala </a:t>
            </a:r>
          </a:p>
          <a:p>
            <a:r>
              <a:rPr lang="is-IS" dirty="0"/>
              <a:t>Fjölgun milli 2016 og 2017 er 10% </a:t>
            </a:r>
          </a:p>
          <a:p>
            <a:pPr lvl="1"/>
            <a:r>
              <a:rPr lang="is-IS" dirty="0"/>
              <a:t>90.592 </a:t>
            </a:r>
            <a:r>
              <a:rPr lang="is-IS" dirty="0">
                <a:sym typeface="Wingdings" panose="05000000000000000000" pitchFamily="2" charset="2"/>
              </a:rPr>
              <a:t> 99.629</a:t>
            </a:r>
          </a:p>
          <a:p>
            <a:pPr lvl="1"/>
            <a:r>
              <a:rPr lang="is-IS" dirty="0">
                <a:sym typeface="Wingdings" panose="05000000000000000000" pitchFamily="2" charset="2"/>
              </a:rPr>
              <a:t>Engin aukning í mönnun á þessu tímabili</a:t>
            </a:r>
          </a:p>
          <a:p>
            <a:pPr lvl="1"/>
            <a:r>
              <a:rPr lang="is-IS" dirty="0">
                <a:sym typeface="Wingdings" panose="05000000000000000000" pitchFamily="2" charset="2"/>
              </a:rPr>
              <a:t>Janúar og febrúar 2018 sýna fram á um 16% aukning frá 2017</a:t>
            </a:r>
            <a:endParaRPr lang="is-IS" dirty="0"/>
          </a:p>
          <a:p>
            <a:r>
              <a:rPr lang="is-IS" dirty="0"/>
              <a:t>Skráning í Sögu hófst í janúar 2017 sem gerir hvert símtal tafsamara</a:t>
            </a:r>
          </a:p>
          <a:p>
            <a:pPr lvl="1"/>
            <a:r>
              <a:rPr lang="is-IS" dirty="0"/>
              <a:t>Gert er ráð fyrir að um 50.000 símtöl verði skráð árið 2017 og fari fjölgandi eftir því sem líður á</a:t>
            </a:r>
          </a:p>
          <a:p>
            <a:pPr lvl="2"/>
            <a:r>
              <a:rPr lang="is-IS" dirty="0"/>
              <a:t>½ mínúta per skráningu þýðir rúmlega 1 klst daglega sem skráning tefur svörun</a:t>
            </a:r>
          </a:p>
          <a:p>
            <a:pPr lvl="1"/>
            <a:endParaRPr lang="is-IS" dirty="0"/>
          </a:p>
          <a:p>
            <a:pPr lvl="1"/>
            <a:endParaRPr lang="is-IS" dirty="0"/>
          </a:p>
          <a:p>
            <a:endParaRPr lang="is-IS" dirty="0"/>
          </a:p>
          <a:p>
            <a:pPr lvl="1"/>
            <a:endParaRPr lang="is-IS" dirty="0"/>
          </a:p>
          <a:p>
            <a:pPr lvl="2"/>
            <a:endParaRPr lang="is-IS" dirty="0"/>
          </a:p>
          <a:p>
            <a:pPr lvl="2"/>
            <a:endParaRPr lang="is-IS" dirty="0"/>
          </a:p>
          <a:p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1730355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Tölfræðiupplýsingar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21296"/>
            <a:ext cx="8596668" cy="5098773"/>
          </a:xfrm>
        </p:spPr>
        <p:txBody>
          <a:bodyPr>
            <a:normAutofit lnSpcReduction="10000"/>
          </a:bodyPr>
          <a:lstStyle/>
          <a:p>
            <a:r>
              <a:rPr lang="is-IS" dirty="0"/>
              <a:t>Ósvöruð símtöl að aukast aftur</a:t>
            </a:r>
          </a:p>
          <a:p>
            <a:pPr lvl="1"/>
            <a:r>
              <a:rPr lang="is-IS" dirty="0"/>
              <a:t>Fækkaði hlutfallslega 2016 úr 14% símtala í 10%</a:t>
            </a:r>
          </a:p>
          <a:p>
            <a:pPr lvl="1"/>
            <a:r>
              <a:rPr lang="is-IS" dirty="0"/>
              <a:t>2017 hefur það hækkað aftur úr 10% símtala í 12%</a:t>
            </a:r>
          </a:p>
          <a:p>
            <a:pPr lvl="2"/>
            <a:r>
              <a:rPr lang="is-IS" dirty="0"/>
              <a:t>Fjölgun um tæp 3.000 símtöl</a:t>
            </a:r>
          </a:p>
          <a:p>
            <a:r>
              <a:rPr lang="is-IS" dirty="0"/>
              <a:t>Biðtími hefur lengst um 18% milli 2016 og 2017 </a:t>
            </a:r>
          </a:p>
          <a:p>
            <a:pPr lvl="1"/>
            <a:r>
              <a:rPr lang="is-IS" dirty="0"/>
              <a:t>Úr 1:13 í 1:26 </a:t>
            </a:r>
          </a:p>
          <a:p>
            <a:r>
              <a:rPr lang="is-IS" dirty="0"/>
              <a:t>Taltími hefur lengst um 1% sem er innan marka</a:t>
            </a:r>
          </a:p>
          <a:p>
            <a:r>
              <a:rPr lang="is-IS" dirty="0"/>
              <a:t>Símtölum sem fara yfir 6 mínútna bið hefur fjölgað um 43% milli ára</a:t>
            </a:r>
          </a:p>
          <a:p>
            <a:pPr lvl="1"/>
            <a:r>
              <a:rPr lang="is-IS" dirty="0"/>
              <a:t>2016: 924</a:t>
            </a:r>
          </a:p>
          <a:p>
            <a:pPr lvl="1"/>
            <a:r>
              <a:rPr lang="is-IS" dirty="0"/>
              <a:t>2017: 1322</a:t>
            </a:r>
          </a:p>
          <a:p>
            <a:r>
              <a:rPr lang="is-IS" dirty="0"/>
              <a:t>Álag á kvöldvakt er of mikið: </a:t>
            </a:r>
          </a:p>
          <a:p>
            <a:pPr lvl="1"/>
            <a:r>
              <a:rPr lang="is-IS" dirty="0"/>
              <a:t>120-180 símtöl á á 16 klst þýða 7,5 til 11,25 símtöl per klst að jafnaði </a:t>
            </a:r>
          </a:p>
          <a:p>
            <a:pPr lvl="1"/>
            <a:r>
              <a:rPr lang="is-IS" dirty="0"/>
              <a:t>Afköst eiga ekki að fara yfir 8 símtöl per klst skv. sænskum leiðbeiningum</a:t>
            </a:r>
          </a:p>
          <a:p>
            <a:pPr lvl="2"/>
            <a:r>
              <a:rPr lang="is-IS" dirty="0">
                <a:hlinkClick r:id="rId2"/>
              </a:rPr>
              <a:t>https://uu.diva-portal.org/smash/get/diva2:532709/FULLTEXT01.pdf</a:t>
            </a:r>
            <a:r>
              <a:rPr lang="is-IS" dirty="0"/>
              <a:t> </a:t>
            </a:r>
          </a:p>
          <a:p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34580363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s-IS" altLang="is-IS"/>
              <a:t>Símtöl í símaráðgjöf 2017</a:t>
            </a:r>
            <a:br>
              <a:rPr lang="is-IS" altLang="is-IS"/>
            </a:br>
            <a:r>
              <a:rPr lang="is-IS" altLang="is-IS" sz="1600"/>
              <a:t>Svöruð: 87.929</a:t>
            </a:r>
            <a:br>
              <a:rPr lang="is-IS" altLang="is-IS" sz="1600"/>
            </a:br>
            <a:r>
              <a:rPr lang="is-IS" altLang="is-IS" sz="1600"/>
              <a:t>Ósvöruð: 11.603</a:t>
            </a:r>
            <a:br>
              <a:rPr lang="is-IS" altLang="is-IS" sz="1600"/>
            </a:br>
            <a:r>
              <a:rPr lang="is-IS" altLang="is-IS" sz="1600"/>
              <a:t>Alls: 99.532</a:t>
            </a:r>
          </a:p>
        </p:txBody>
      </p:sp>
      <p:sp>
        <p:nvSpPr>
          <p:cNvPr id="2150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038599" y="5484813"/>
            <a:ext cx="2556754" cy="109854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latin typeface="Arial Black" panose="020B0A04020102020204" pitchFamily="34" charset="0"/>
              </a:rPr>
              <a:t>2018 </a:t>
            </a:r>
          </a:p>
          <a:p>
            <a:pPr marL="171450" indent="-171450" algn="l">
              <a:spcBef>
                <a:spcPct val="0"/>
              </a:spcBef>
              <a:buClrTx/>
              <a:buSzTx/>
            </a:pPr>
            <a:r>
              <a:rPr lang="en-US" altLang="en-US" sz="1200" dirty="0">
                <a:latin typeface="Arial Black" panose="020B0A04020102020204" pitchFamily="34" charset="0"/>
              </a:rPr>
              <a:t>15,5% </a:t>
            </a:r>
            <a:r>
              <a:rPr lang="en-US" altLang="en-US" sz="1200" dirty="0" err="1">
                <a:latin typeface="Arial Black" panose="020B0A04020102020204" pitchFamily="34" charset="0"/>
              </a:rPr>
              <a:t>aukning</a:t>
            </a:r>
            <a:r>
              <a:rPr lang="en-US" altLang="en-US" sz="1200" dirty="0">
                <a:latin typeface="Arial Black" panose="020B0A04020102020204" pitchFamily="34" charset="0"/>
              </a:rPr>
              <a:t> </a:t>
            </a:r>
            <a:r>
              <a:rPr lang="en-US" altLang="en-US" sz="1200" dirty="0" err="1">
                <a:latin typeface="Arial Black" panose="020B0A04020102020204" pitchFamily="34" charset="0"/>
              </a:rPr>
              <a:t>frá</a:t>
            </a:r>
            <a:r>
              <a:rPr lang="en-US" altLang="en-US" sz="1200" dirty="0">
                <a:latin typeface="Arial Black" panose="020B0A04020102020204" pitchFamily="34" charset="0"/>
              </a:rPr>
              <a:t> 2017</a:t>
            </a:r>
          </a:p>
          <a:p>
            <a:pPr marL="171450" indent="-171450" algn="l">
              <a:spcBef>
                <a:spcPct val="0"/>
              </a:spcBef>
              <a:buClrTx/>
              <a:buSzTx/>
            </a:pPr>
            <a:r>
              <a:rPr lang="en-US" altLang="en-US" sz="1200" dirty="0" err="1">
                <a:latin typeface="Arial Black" panose="020B0A04020102020204" pitchFamily="34" charset="0"/>
              </a:rPr>
              <a:t>Janúar</a:t>
            </a:r>
            <a:r>
              <a:rPr lang="en-US" altLang="en-US" sz="1200" dirty="0">
                <a:latin typeface="Arial Black" panose="020B0A04020102020204" pitchFamily="34" charset="0"/>
              </a:rPr>
              <a:t> - 	</a:t>
            </a:r>
            <a:r>
              <a:rPr lang="en-US" altLang="en-US" sz="1200" dirty="0" err="1">
                <a:latin typeface="Arial Black" panose="020B0A04020102020204" pitchFamily="34" charset="0"/>
              </a:rPr>
              <a:t>Svarað</a:t>
            </a:r>
            <a:r>
              <a:rPr lang="en-US" altLang="en-US" sz="1200" dirty="0">
                <a:latin typeface="Arial Black" panose="020B0A04020102020204" pitchFamily="34" charset="0"/>
              </a:rPr>
              <a:t>: 	8.804 </a:t>
            </a:r>
          </a:p>
          <a:p>
            <a:pPr marL="171450" indent="-171450" algn="l">
              <a:spcBef>
                <a:spcPct val="0"/>
              </a:spcBef>
              <a:buClrTx/>
              <a:buSzTx/>
            </a:pPr>
            <a:r>
              <a:rPr lang="en-US" altLang="en-US" sz="1200" dirty="0" err="1">
                <a:latin typeface="Arial Black" panose="020B0A04020102020204" pitchFamily="34" charset="0"/>
              </a:rPr>
              <a:t>Janúar</a:t>
            </a:r>
            <a:r>
              <a:rPr lang="en-US" altLang="en-US" sz="1200" dirty="0">
                <a:latin typeface="Arial Black" panose="020B0A04020102020204" pitchFamily="34" charset="0"/>
              </a:rPr>
              <a:t> - 	</a:t>
            </a:r>
            <a:r>
              <a:rPr lang="en-US" altLang="en-US" sz="1200" dirty="0" err="1">
                <a:latin typeface="Arial Black" panose="020B0A04020102020204" pitchFamily="34" charset="0"/>
              </a:rPr>
              <a:t>Ósvarað</a:t>
            </a:r>
            <a:r>
              <a:rPr lang="en-US" altLang="en-US" sz="1200" dirty="0">
                <a:latin typeface="Arial Black" panose="020B0A04020102020204" pitchFamily="34" charset="0"/>
              </a:rPr>
              <a:t>: 	1.091</a:t>
            </a:r>
          </a:p>
          <a:p>
            <a:pPr marL="171450" indent="-171450" algn="l">
              <a:spcBef>
                <a:spcPct val="0"/>
              </a:spcBef>
              <a:buClrTx/>
              <a:buSzTx/>
            </a:pPr>
            <a:r>
              <a:rPr lang="en-US" altLang="en-US" sz="1200" dirty="0" err="1">
                <a:latin typeface="Arial Black" panose="020B0A04020102020204" pitchFamily="34" charset="0"/>
              </a:rPr>
              <a:t>Febrúar</a:t>
            </a:r>
            <a:r>
              <a:rPr lang="en-US" altLang="en-US" sz="1200" dirty="0">
                <a:latin typeface="Arial Black" panose="020B0A04020102020204" pitchFamily="34" charset="0"/>
              </a:rPr>
              <a:t>- </a:t>
            </a:r>
            <a:r>
              <a:rPr lang="en-US" altLang="en-US" sz="1200" dirty="0" err="1">
                <a:latin typeface="Arial Black" panose="020B0A04020102020204" pitchFamily="34" charset="0"/>
              </a:rPr>
              <a:t>Svarað</a:t>
            </a:r>
            <a:r>
              <a:rPr lang="en-US" altLang="en-US" sz="1200" dirty="0">
                <a:latin typeface="Arial Black" panose="020B0A04020102020204" pitchFamily="34" charset="0"/>
              </a:rPr>
              <a:t>: 	8.017 </a:t>
            </a:r>
          </a:p>
          <a:p>
            <a:pPr marL="171450" indent="-171450" algn="l">
              <a:spcBef>
                <a:spcPct val="0"/>
              </a:spcBef>
              <a:buClrTx/>
              <a:buSzTx/>
            </a:pPr>
            <a:r>
              <a:rPr lang="en-US" altLang="en-US" sz="1200" dirty="0" err="1">
                <a:latin typeface="Arial Black" panose="020B0A04020102020204" pitchFamily="34" charset="0"/>
              </a:rPr>
              <a:t>Febrúar</a:t>
            </a:r>
            <a:r>
              <a:rPr lang="en-US" altLang="en-US" sz="1200" dirty="0">
                <a:latin typeface="Arial Black" panose="020B0A04020102020204" pitchFamily="34" charset="0"/>
              </a:rPr>
              <a:t>- </a:t>
            </a:r>
            <a:r>
              <a:rPr lang="en-US" altLang="en-US" sz="1200" dirty="0" err="1">
                <a:latin typeface="Arial Black" panose="020B0A04020102020204" pitchFamily="34" charset="0"/>
              </a:rPr>
              <a:t>Ósvarað</a:t>
            </a:r>
            <a:r>
              <a:rPr lang="en-US" altLang="en-US" sz="1200" dirty="0">
                <a:latin typeface="Arial Black" panose="020B0A04020102020204" pitchFamily="34" charset="0"/>
              </a:rPr>
              <a:t>: 	   906</a:t>
            </a:r>
          </a:p>
        </p:txBody>
      </p:sp>
      <p:pic>
        <p:nvPicPr>
          <p:cNvPr id="21511" name="Picture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332" y="1580442"/>
            <a:ext cx="8067675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1584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/>
              <a:t>Tölfræðiupplýsingar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s-IS" sz="2400" dirty="0"/>
              <a:t>Dagvinna</a:t>
            </a:r>
          </a:p>
          <a:p>
            <a:pPr lvl="1"/>
            <a:r>
              <a:rPr lang="is-IS" sz="1800" dirty="0"/>
              <a:t>Sinnt á Húsavík og í Mývatnssveit</a:t>
            </a:r>
          </a:p>
          <a:p>
            <a:pPr lvl="1"/>
            <a:r>
              <a:rPr lang="is-IS" sz="1800" dirty="0"/>
              <a:t>Um 10% símtala eiga sér stað á dagvinnutíma</a:t>
            </a:r>
          </a:p>
          <a:p>
            <a:pPr lvl="2"/>
            <a:r>
              <a:rPr lang="is-IS" sz="1800" dirty="0"/>
              <a:t>Rúmlega 30 símtöl á dag</a:t>
            </a:r>
          </a:p>
          <a:p>
            <a:pPr lvl="2"/>
            <a:r>
              <a:rPr lang="is-IS" sz="1800" dirty="0"/>
              <a:t>Um 4 símtöl per klst.</a:t>
            </a:r>
          </a:p>
          <a:p>
            <a:pPr lvl="1"/>
            <a:r>
              <a:rPr lang="is-IS" sz="1800" dirty="0"/>
              <a:t>Samstarf við HSN hefur verið farsælt</a:t>
            </a:r>
          </a:p>
          <a:p>
            <a:pPr lvl="2"/>
            <a:r>
              <a:rPr lang="is-IS" sz="1800" dirty="0"/>
              <a:t>Góð samskipti</a:t>
            </a:r>
          </a:p>
          <a:p>
            <a:pPr lvl="2"/>
            <a:r>
              <a:rPr lang="is-IS" sz="1800" dirty="0"/>
              <a:t>Þáttaka í samráðs- og fræðslufundum</a:t>
            </a:r>
          </a:p>
          <a:p>
            <a:pPr lvl="2"/>
            <a:r>
              <a:rPr lang="is-IS" sz="1800" dirty="0"/>
              <a:t>HSN skráir símtöl í Sögu</a:t>
            </a:r>
          </a:p>
          <a:p>
            <a:pPr lvl="1"/>
            <a:endParaRPr lang="is-IS" dirty="0"/>
          </a:p>
          <a:p>
            <a:pPr lvl="1"/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467113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Síun og landsbyggðin / okt. og nóv. 2017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1732985"/>
              </p:ext>
            </p:extLst>
          </p:nvPr>
        </p:nvGraphicFramePr>
        <p:xfrm>
          <a:off x="677863" y="2160588"/>
          <a:ext cx="8596314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2719">
                  <a:extLst>
                    <a:ext uri="{9D8B030D-6E8A-4147-A177-3AD203B41FA5}">
                      <a16:colId xmlns:a16="http://schemas.microsoft.com/office/drawing/2014/main" xmlns="" val="836552047"/>
                    </a:ext>
                  </a:extLst>
                </a:gridCol>
                <a:gridCol w="1532109">
                  <a:extLst>
                    <a:ext uri="{9D8B030D-6E8A-4147-A177-3AD203B41FA5}">
                      <a16:colId xmlns:a16="http://schemas.microsoft.com/office/drawing/2014/main" xmlns="" val="4273882878"/>
                    </a:ext>
                  </a:extLst>
                </a:gridCol>
                <a:gridCol w="1333329">
                  <a:extLst>
                    <a:ext uri="{9D8B030D-6E8A-4147-A177-3AD203B41FA5}">
                      <a16:colId xmlns:a16="http://schemas.microsoft.com/office/drawing/2014/main" xmlns="" val="1713243156"/>
                    </a:ext>
                  </a:extLst>
                </a:gridCol>
                <a:gridCol w="1432719">
                  <a:extLst>
                    <a:ext uri="{9D8B030D-6E8A-4147-A177-3AD203B41FA5}">
                      <a16:colId xmlns:a16="http://schemas.microsoft.com/office/drawing/2014/main" xmlns="" val="2361299941"/>
                    </a:ext>
                  </a:extLst>
                </a:gridCol>
                <a:gridCol w="1432719">
                  <a:extLst>
                    <a:ext uri="{9D8B030D-6E8A-4147-A177-3AD203B41FA5}">
                      <a16:colId xmlns:a16="http://schemas.microsoft.com/office/drawing/2014/main" xmlns="" val="3666421966"/>
                    </a:ext>
                  </a:extLst>
                </a:gridCol>
                <a:gridCol w="1432719">
                  <a:extLst>
                    <a:ext uri="{9D8B030D-6E8A-4147-A177-3AD203B41FA5}">
                      <a16:colId xmlns:a16="http://schemas.microsoft.com/office/drawing/2014/main" xmlns="" val="735826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is-IS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Hlutfall af heildarfjölda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Íbúafjöldi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Símtöl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Per 1000 íbúa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Áframsent</a:t>
                      </a:r>
                      <a:r>
                        <a:rPr lang="is-IS" baseline="0" dirty="0"/>
                        <a:t> á vaktlækni</a:t>
                      </a:r>
                      <a:endParaRPr lang="is-IS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xmlns="" val="2962569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/>
                        <a:t>Suðurnes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6%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/>
                        <a:t>23.993</a:t>
                      </a:r>
                      <a:endParaRPr lang="is-IS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872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36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36%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xmlns="" val="3015307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/>
                        <a:t>Vesturland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7%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/>
                        <a:t>15.929</a:t>
                      </a:r>
                      <a:endParaRPr lang="is-IS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970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61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69%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xmlns="" val="3965259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/>
                        <a:t>Vestfirðir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2%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/>
                        <a:t>6.870</a:t>
                      </a:r>
                      <a:endParaRPr lang="is-IS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311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45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73%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xmlns="" val="607617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/>
                        <a:t>Norðurland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10%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/>
                        <a:t>36.262</a:t>
                      </a:r>
                      <a:endParaRPr lang="is-IS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/>
                        <a:t>1.434</a:t>
                      </a:r>
                      <a:endParaRPr lang="is-IS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40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52%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xmlns="" val="2305424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/>
                        <a:t>Austurland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6%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/>
                        <a:t>10.889</a:t>
                      </a:r>
                      <a:endParaRPr lang="is-IS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790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73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63%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xmlns="" val="1549036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/>
                        <a:t>Suðurland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7%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/>
                        <a:t>27.528</a:t>
                      </a:r>
                      <a:endParaRPr lang="is-IS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970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35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36%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xmlns="" val="1898665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/>
                        <a:t>Landsbyggð</a:t>
                      </a:r>
                      <a:r>
                        <a:rPr lang="is-IS" baseline="0" dirty="0"/>
                        <a:t> heild</a:t>
                      </a:r>
                      <a:endParaRPr lang="is-IS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38%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/>
                        <a:t>97.478</a:t>
                      </a:r>
                      <a:endParaRPr lang="is-IS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/>
                        <a:t>5.347</a:t>
                      </a:r>
                      <a:endParaRPr lang="is-IS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55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52%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xmlns="" val="28750562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7168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Endurgjöf frá landsbyggðinni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36204"/>
            <a:ext cx="8596668" cy="5163379"/>
          </a:xfrm>
        </p:spPr>
        <p:txBody>
          <a:bodyPr>
            <a:normAutofit/>
          </a:bodyPr>
          <a:lstStyle/>
          <a:p>
            <a:r>
              <a:rPr lang="is-IS" sz="2000" dirty="0"/>
              <a:t>Helstu áhrifaþættir á símsvörun landsbyggðar </a:t>
            </a:r>
          </a:p>
          <a:p>
            <a:pPr lvl="1"/>
            <a:r>
              <a:rPr lang="is-IS" sz="1800" dirty="0"/>
              <a:t>Ef aðilar/stofanir í héraði  eins og hjúkrunarheimili, heimahjúkrun, lögregla, sjúkraflutningabílstjórar ofl. hafa ekki beint númer vaktlæknis. Leiðir til fleiri hringinga í símaráðgjöfina sem er þá í raun oftast óþarfa milliliður.</a:t>
            </a:r>
          </a:p>
          <a:p>
            <a:pPr lvl="1"/>
            <a:r>
              <a:rPr lang="is-IS" sz="1800" dirty="0"/>
              <a:t>Ef í héraði eru bráðamóttökur eða skipulögð móttaka utan dagvinnutíma þar sem fólk þarf ekki að gera boð á undan sér. Líklega leiðir þetta til að færri hringja í símaráðgjöfina og þeir sem hringja komast </a:t>
            </a:r>
            <a:r>
              <a:rPr lang="is-IS" sz="1800" dirty="0" err="1"/>
              <a:t>etv</a:t>
            </a:r>
            <a:r>
              <a:rPr lang="is-IS" sz="1800" dirty="0"/>
              <a:t>. frekar af með ráðgjöf einni saman. </a:t>
            </a:r>
            <a:br>
              <a:rPr lang="is-IS" sz="1800" dirty="0"/>
            </a:br>
            <a:r>
              <a:rPr lang="is-IS" sz="1800" dirty="0"/>
              <a:t>Eins er þá líklegra að hjúkrunarfræðingurinn vísi á móttökuna frekar en að gefa beint samband við vaktlækninn.</a:t>
            </a:r>
          </a:p>
          <a:p>
            <a:pPr lvl="1"/>
            <a:r>
              <a:rPr lang="is-IS" sz="1800" dirty="0"/>
              <a:t>Er </a:t>
            </a:r>
            <a:r>
              <a:rPr lang="is-IS" sz="1800" dirty="0" err="1"/>
              <a:t>mönnun</a:t>
            </a:r>
            <a:r>
              <a:rPr lang="is-IS" sz="1800" dirty="0"/>
              <a:t> á móttökustöð utan dagvinnutíma eða þarf sjúklingurinn að hringja aftur í símaráðgjöfina þegar hann er kominn á móttökustöðina og hjúkrunarfræðingurinn þá að láta lækninn vita af því?</a:t>
            </a:r>
          </a:p>
          <a:p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1861256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Endurgjöf frá landsbyggðinni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90871"/>
            <a:ext cx="8596668" cy="4850294"/>
          </a:xfrm>
        </p:spPr>
        <p:txBody>
          <a:bodyPr>
            <a:normAutofit/>
          </a:bodyPr>
          <a:lstStyle/>
          <a:p>
            <a:r>
              <a:rPr lang="is-IS" sz="2000" dirty="0"/>
              <a:t>Helstu áhrifaþættir á símsvörun landsbyggðar </a:t>
            </a:r>
          </a:p>
          <a:p>
            <a:pPr lvl="1"/>
            <a:r>
              <a:rPr lang="is-IS" sz="1800" dirty="0"/>
              <a:t>Er stabíl mönnun lækna í héraði? Er undirmönnun? Hverjar eru venjur í héraði (uppeldi)? Hvert er aðgengi að dagþjónustu? Dreifbýli/þéttbýli.</a:t>
            </a:r>
          </a:p>
          <a:p>
            <a:pPr lvl="1"/>
            <a:r>
              <a:rPr lang="is-IS" sz="1800" dirty="0"/>
              <a:t>Greiðslumódel getur haft áhrif. Fær vaktlæknir greitt fyrir hvert viðvik, hverja vitjun eða er hann á föstum greiðslum?</a:t>
            </a:r>
          </a:p>
          <a:p>
            <a:pPr lvl="1"/>
            <a:r>
              <a:rPr lang="is-IS" sz="1800" dirty="0"/>
              <a:t>Það geta verið mismunandi tilmæli frá vaktlæknum í héraði. „Hafðu samband við mig í kvöld eða um helgina“ eða sjúklingurinn fullyrðir að hann eigi að fá samband við vaktlækninn. Hann hafi sagt það.</a:t>
            </a:r>
          </a:p>
          <a:p>
            <a:pPr lvl="1"/>
            <a:r>
              <a:rPr lang="is-IS" sz="1800" dirty="0"/>
              <a:t>Það er mikilvægt að bæði Læknavaktin og sjúklingarnir hafi réttar upplýsingar um opnunartíma og símanúmer stofnana og legudeilda í héraði og að það sé fastur strúktúr á þjónustunni.</a:t>
            </a:r>
          </a:p>
          <a:p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1590600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Endurgjöf frá landsbyggðinni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79975"/>
          </a:xfrm>
        </p:spPr>
        <p:txBody>
          <a:bodyPr>
            <a:normAutofit/>
          </a:bodyPr>
          <a:lstStyle/>
          <a:p>
            <a:r>
              <a:rPr lang="is-IS" dirty="0"/>
              <a:t>Almennt er endurgjöf frá landsbyggðinni jákvæð</a:t>
            </a:r>
          </a:p>
          <a:p>
            <a:pPr lvl="1"/>
            <a:r>
              <a:rPr lang="is-IS" sz="1800" dirty="0"/>
              <a:t>Sérstaklega Norðurlandi og Vestfjörðum</a:t>
            </a:r>
          </a:p>
          <a:p>
            <a:r>
              <a:rPr lang="is-IS" dirty="0"/>
              <a:t>Ábendingar berast um einstaka mál</a:t>
            </a:r>
          </a:p>
          <a:p>
            <a:pPr lvl="1"/>
            <a:r>
              <a:rPr lang="is-IS" sz="1800" dirty="0"/>
              <a:t>Reynt er að bregðast við</a:t>
            </a:r>
          </a:p>
          <a:p>
            <a:pPr lvl="1"/>
            <a:r>
              <a:rPr lang="is-IS" sz="1800" dirty="0"/>
              <a:t>Ábendingar nýttar til að sjá heildarmyndina</a:t>
            </a:r>
          </a:p>
          <a:p>
            <a:r>
              <a:rPr lang="is-IS" dirty="0"/>
              <a:t>Stofnanir að nýta símaráðgjöf sem skiptiborð</a:t>
            </a:r>
          </a:p>
          <a:p>
            <a:pPr lvl="1"/>
            <a:r>
              <a:rPr lang="is-IS" sz="1800" dirty="0"/>
              <a:t>Veldur óþarfa álagi en er erfitt viðureignar</a:t>
            </a:r>
          </a:p>
          <a:p>
            <a:pPr lvl="1"/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3417287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/>
              <a:t>Efnisyfirlit</a:t>
            </a:r>
            <a:endParaRPr lang="is-I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s-IS" sz="2400" dirty="0"/>
              <a:t>Sagan og verkefnið</a:t>
            </a:r>
          </a:p>
          <a:p>
            <a:r>
              <a:rPr lang="is-IS" sz="2400" dirty="0"/>
              <a:t>Þróunarvinna</a:t>
            </a:r>
          </a:p>
          <a:p>
            <a:r>
              <a:rPr lang="is-IS" sz="2400" dirty="0"/>
              <a:t>Tölfræðiupplýsingar</a:t>
            </a:r>
          </a:p>
          <a:p>
            <a:r>
              <a:rPr lang="is-IS" sz="2400" dirty="0"/>
              <a:t>Endurgjöf frá landsbyggðinni</a:t>
            </a:r>
          </a:p>
          <a:p>
            <a:r>
              <a:rPr lang="is-IS" sz="2400" dirty="0"/>
              <a:t>Áskoranir</a:t>
            </a:r>
          </a:p>
          <a:p>
            <a:r>
              <a:rPr lang="is-IS" sz="2400" dirty="0"/>
              <a:t>Tillögur að úrbótum</a:t>
            </a:r>
          </a:p>
          <a:p>
            <a:r>
              <a:rPr lang="is-IS" sz="2400" dirty="0"/>
              <a:t>Framtíðarsýn</a:t>
            </a:r>
          </a:p>
          <a:p>
            <a:pPr lvl="1"/>
            <a:endParaRPr lang="is-IS" dirty="0"/>
          </a:p>
          <a:p>
            <a:pPr lvl="1"/>
            <a:endParaRPr lang="is-IS" dirty="0"/>
          </a:p>
          <a:p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11368045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Áskoranir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72209"/>
            <a:ext cx="8596668" cy="4830417"/>
          </a:xfrm>
        </p:spPr>
        <p:txBody>
          <a:bodyPr>
            <a:normAutofit/>
          </a:bodyPr>
          <a:lstStyle/>
          <a:p>
            <a:r>
              <a:rPr lang="is-IS" dirty="0"/>
              <a:t>Kynning á verkefninu úti á landi er ábótavant</a:t>
            </a:r>
          </a:p>
          <a:p>
            <a:pPr lvl="1"/>
            <a:r>
              <a:rPr lang="is-IS" dirty="0"/>
              <a:t>Þar af leiðandi er fólk illa upplýst</a:t>
            </a:r>
          </a:p>
          <a:p>
            <a:pPr lvl="1"/>
            <a:r>
              <a:rPr lang="is-IS" dirty="0"/>
              <a:t>Krefst þess að fá samband við sinn lækni</a:t>
            </a:r>
          </a:p>
          <a:p>
            <a:pPr lvl="1"/>
            <a:r>
              <a:rPr lang="is-IS" dirty="0"/>
              <a:t>Telur sig ekki eiga erindi við aðra en lækninn sinn</a:t>
            </a:r>
          </a:p>
          <a:p>
            <a:pPr lvl="1"/>
            <a:r>
              <a:rPr lang="is-IS" dirty="0"/>
              <a:t>Gerir símtöl óþarflega erfið og dregur úr síun</a:t>
            </a:r>
          </a:p>
          <a:p>
            <a:r>
              <a:rPr lang="is-IS" dirty="0"/>
              <a:t>Vefsíða</a:t>
            </a:r>
          </a:p>
          <a:p>
            <a:pPr lvl="1"/>
            <a:r>
              <a:rPr lang="is-IS" dirty="0"/>
              <a:t>Engin vefsíða heldur utan um verkefnið og kynnir það</a:t>
            </a:r>
          </a:p>
          <a:p>
            <a:pPr lvl="1"/>
            <a:r>
              <a:rPr lang="is-IS" dirty="0"/>
              <a:t>Sjúkratryggingar keyptu lén sem ekki hefur verið nýtt</a:t>
            </a:r>
          </a:p>
          <a:p>
            <a:r>
              <a:rPr lang="is-IS" dirty="0" err="1"/>
              <a:t>Mönnun</a:t>
            </a:r>
            <a:r>
              <a:rPr lang="is-IS" dirty="0"/>
              <a:t> (frá vetri 2017-2018)</a:t>
            </a:r>
          </a:p>
          <a:p>
            <a:pPr lvl="1"/>
            <a:r>
              <a:rPr lang="is-IS" dirty="0"/>
              <a:t>Aðsókn í símaráðgjöf vex stöðugt</a:t>
            </a:r>
          </a:p>
          <a:p>
            <a:pPr lvl="1"/>
            <a:r>
              <a:rPr lang="is-IS" dirty="0"/>
              <a:t>Mönnun óbreytt</a:t>
            </a:r>
          </a:p>
          <a:p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13835867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Tillögur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s-IS" dirty="0"/>
              <a:t>Átak verði gert til að kynna verkefnið á landsbyggðinni</a:t>
            </a:r>
          </a:p>
          <a:p>
            <a:r>
              <a:rPr lang="is-IS" dirty="0"/>
              <a:t>Smíðuð verði heimasíða með helstu upplýsingum um þjónustuna </a:t>
            </a:r>
            <a:r>
              <a:rPr lang="is-IS" dirty="0">
                <a:hlinkClick r:id="rId3"/>
              </a:rPr>
              <a:t>www.1700.is</a:t>
            </a:r>
            <a:r>
              <a:rPr lang="is-IS" dirty="0"/>
              <a:t> og einnig á </a:t>
            </a:r>
            <a:r>
              <a:rPr lang="is-IS" dirty="0">
                <a:hlinkClick r:id="rId4"/>
              </a:rPr>
              <a:t>www.laeknavaktin.is</a:t>
            </a:r>
            <a:r>
              <a:rPr lang="is-IS" dirty="0"/>
              <a:t> </a:t>
            </a:r>
          </a:p>
          <a:p>
            <a:r>
              <a:rPr lang="is-IS" dirty="0"/>
              <a:t>Að mönnun verði aukin</a:t>
            </a:r>
          </a:p>
          <a:p>
            <a:pPr lvl="1"/>
            <a:endParaRPr lang="is-IS" dirty="0"/>
          </a:p>
          <a:p>
            <a:pPr lvl="1"/>
            <a:endParaRPr lang="is-IS" dirty="0"/>
          </a:p>
          <a:p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37274516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/>
              <a:t>Framtíðarsýn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2148"/>
            <a:ext cx="10847962" cy="5293749"/>
          </a:xfrm>
        </p:spPr>
        <p:txBody>
          <a:bodyPr>
            <a:normAutofit/>
          </a:bodyPr>
          <a:lstStyle/>
          <a:p>
            <a:r>
              <a:rPr lang="is-IS" dirty="0"/>
              <a:t>Símaráðgjöfin hefur þegar haft mikil áhrif á landsbyggðina</a:t>
            </a:r>
          </a:p>
          <a:p>
            <a:pPr lvl="1"/>
            <a:r>
              <a:rPr lang="is-IS" dirty="0"/>
              <a:t>Bregðast þarf við álagi til að tryggja undirstöður</a:t>
            </a:r>
          </a:p>
          <a:p>
            <a:r>
              <a:rPr lang="is-IS" dirty="0"/>
              <a:t>Byggja má á tryggum grunni</a:t>
            </a:r>
          </a:p>
          <a:p>
            <a:pPr lvl="1"/>
            <a:r>
              <a:rPr lang="is-IS" dirty="0"/>
              <a:t>Víðtækara samtarf á Höfuðborgarsvæðinu </a:t>
            </a:r>
          </a:p>
          <a:p>
            <a:pPr lvl="2"/>
            <a:r>
              <a:rPr lang="is-IS" dirty="0"/>
              <a:t>Samtarf við LSH</a:t>
            </a:r>
          </a:p>
          <a:p>
            <a:pPr lvl="3"/>
            <a:r>
              <a:rPr lang="is-IS" dirty="0"/>
              <a:t>Forgangsröðun og vegvísun</a:t>
            </a:r>
          </a:p>
          <a:p>
            <a:pPr lvl="2"/>
            <a:r>
              <a:rPr lang="is-IS" dirty="0"/>
              <a:t>Samstarf við Heilsugæslur og aðra aðila</a:t>
            </a:r>
          </a:p>
          <a:p>
            <a:pPr lvl="3"/>
            <a:r>
              <a:rPr lang="is-IS" dirty="0"/>
              <a:t>Upplýsingagjöf</a:t>
            </a:r>
          </a:p>
          <a:p>
            <a:pPr lvl="3"/>
            <a:r>
              <a:rPr lang="is-IS" dirty="0"/>
              <a:t>Tímabókanir?</a:t>
            </a:r>
          </a:p>
          <a:p>
            <a:pPr lvl="1"/>
            <a:r>
              <a:rPr lang="is-IS" dirty="0"/>
              <a:t>Nýting </a:t>
            </a:r>
            <a:r>
              <a:rPr lang="is-IS" dirty="0">
                <a:hlinkClick r:id="rId2"/>
              </a:rPr>
              <a:t>www.heilsuvera.is</a:t>
            </a:r>
            <a:r>
              <a:rPr lang="is-IS" dirty="0"/>
              <a:t>  </a:t>
            </a:r>
          </a:p>
          <a:p>
            <a:pPr lvl="2"/>
            <a:r>
              <a:rPr lang="is-IS" dirty="0"/>
              <a:t>Vísa fólki í rýndar upplýsingar</a:t>
            </a:r>
          </a:p>
          <a:p>
            <a:pPr lvl="1"/>
            <a:r>
              <a:rPr lang="is-IS" dirty="0"/>
              <a:t>Samstarf við Þróunarstofu </a:t>
            </a:r>
          </a:p>
          <a:p>
            <a:pPr lvl="1"/>
            <a:r>
              <a:rPr lang="is-IS" dirty="0"/>
              <a:t>Myndsímtöl/fjarlækningar</a:t>
            </a:r>
          </a:p>
          <a:p>
            <a:pPr lvl="2"/>
            <a:r>
              <a:rPr lang="is-IS" dirty="0"/>
              <a:t>Skoða beina aðkomu lækna að símaráðgjöf</a:t>
            </a:r>
          </a:p>
          <a:p>
            <a:pPr lvl="1"/>
            <a:r>
              <a:rPr lang="is-IS" dirty="0"/>
              <a:t>Netspjall</a:t>
            </a:r>
          </a:p>
        </p:txBody>
      </p:sp>
    </p:spTree>
    <p:extLst>
      <p:ext uri="{BB962C8B-B14F-4D97-AF65-F5344CB8AC3E}">
        <p14:creationId xmlns:p14="http://schemas.microsoft.com/office/powerpoint/2010/main" val="3298153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Sagan og verkefnið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494" y="1825625"/>
            <a:ext cx="11854774" cy="4351338"/>
          </a:xfrm>
        </p:spPr>
        <p:txBody>
          <a:bodyPr>
            <a:normAutofit fontScale="92500" lnSpcReduction="20000"/>
          </a:bodyPr>
          <a:lstStyle/>
          <a:p>
            <a:r>
              <a:rPr lang="is-IS" sz="2400" dirty="0"/>
              <a:t>1928 Sameiginlegri vakt komið á fót á Höfuðborgarsvæðinu</a:t>
            </a:r>
          </a:p>
          <a:p>
            <a:pPr lvl="1"/>
            <a:r>
              <a:rPr lang="is-IS" sz="2200" dirty="0"/>
              <a:t>Eiginkona bílstjórans sá um símsvörun</a:t>
            </a:r>
          </a:p>
          <a:p>
            <a:r>
              <a:rPr lang="is-IS" sz="2400" dirty="0"/>
              <a:t>1986 fékkst leyfi til að hafa hjúkrunarfræðinga í símaráðgjöf </a:t>
            </a:r>
          </a:p>
          <a:p>
            <a:r>
              <a:rPr lang="is-IS" sz="2400" dirty="0"/>
              <a:t>Læknavaktin sinnti þá símaráðgjöf utan dagvinnu fyrir höfuðborgarsvæðið og gerir enn.</a:t>
            </a:r>
          </a:p>
          <a:p>
            <a:r>
              <a:rPr lang="is-IS" sz="2400" dirty="0"/>
              <a:t>Mars 2015 hófst sólarhrings símaráðgjöf og mönnun aukin. Innleiðing landsbyggðar hófst</a:t>
            </a:r>
          </a:p>
          <a:p>
            <a:r>
              <a:rPr lang="is-IS" sz="2400" dirty="0"/>
              <a:t>Nóvember 2015 lauk innleiðingu á öllum landsvæðum</a:t>
            </a:r>
          </a:p>
          <a:p>
            <a:r>
              <a:rPr lang="is-IS" sz="2400" dirty="0"/>
              <a:t>September 2016 skrifað undir samning til apríl 2017</a:t>
            </a:r>
          </a:p>
          <a:p>
            <a:r>
              <a:rPr lang="is-IS" sz="2400" dirty="0"/>
              <a:t>Desember 2016 niðurstaða útboðs kynnt</a:t>
            </a:r>
          </a:p>
          <a:p>
            <a:r>
              <a:rPr lang="is-IS" sz="2400" dirty="0"/>
              <a:t>Janúar 2017 skráning í Sögu hefst</a:t>
            </a:r>
          </a:p>
          <a:p>
            <a:r>
              <a:rPr lang="is-IS" sz="2400" dirty="0"/>
              <a:t>Apríl 2017 Útboðssamningur tekur gildi</a:t>
            </a:r>
          </a:p>
          <a:p>
            <a:r>
              <a:rPr lang="is-IS" sz="2400" dirty="0"/>
              <a:t>September 2017 vísbendingar um að álag sé farið að koma niður á þjónustunni</a:t>
            </a:r>
          </a:p>
          <a:p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3925410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Þróun verkefnisins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88851"/>
            <a:ext cx="8596668" cy="4452511"/>
          </a:xfrm>
        </p:spPr>
        <p:txBody>
          <a:bodyPr>
            <a:normAutofit fontScale="92500" lnSpcReduction="10000"/>
          </a:bodyPr>
          <a:lstStyle/>
          <a:p>
            <a:r>
              <a:rPr lang="is-IS" dirty="0"/>
              <a:t> Verkefnið hefur verið í sífelldri þróun</a:t>
            </a:r>
          </a:p>
          <a:p>
            <a:pPr lvl="1"/>
            <a:r>
              <a:rPr lang="is-IS" dirty="0"/>
              <a:t>Gagnvirkt íslandskort</a:t>
            </a:r>
          </a:p>
          <a:p>
            <a:pPr lvl="2"/>
            <a:r>
              <a:rPr lang="is-IS" dirty="0"/>
              <a:t>Skipt upp eftir umdæmum</a:t>
            </a:r>
          </a:p>
          <a:p>
            <a:pPr lvl="2"/>
            <a:r>
              <a:rPr lang="is-IS" dirty="0"/>
              <a:t>Ítarleg leit</a:t>
            </a:r>
          </a:p>
          <a:p>
            <a:pPr lvl="2"/>
            <a:r>
              <a:rPr lang="is-IS" dirty="0"/>
              <a:t>Þjónustuupplýsingar um hvert svæði</a:t>
            </a:r>
          </a:p>
          <a:p>
            <a:pPr lvl="1"/>
            <a:r>
              <a:rPr lang="is-IS" dirty="0"/>
              <a:t>Faglegt ítarefni</a:t>
            </a:r>
          </a:p>
          <a:p>
            <a:pPr lvl="2"/>
            <a:r>
              <a:rPr lang="is-IS" dirty="0"/>
              <a:t>Hjúkrunarfræðingar hafa aðgang að faglegu ítarefni</a:t>
            </a:r>
          </a:p>
          <a:p>
            <a:pPr lvl="2"/>
            <a:r>
              <a:rPr lang="is-IS" dirty="0"/>
              <a:t>Vinna við að auka framboð af efni</a:t>
            </a:r>
          </a:p>
          <a:p>
            <a:pPr lvl="2"/>
            <a:r>
              <a:rPr lang="is-IS" dirty="0"/>
              <a:t>Hönnuð vefsíða til að halda utan um efnið með flokkun og leit</a:t>
            </a:r>
          </a:p>
          <a:p>
            <a:pPr lvl="2"/>
            <a:r>
              <a:rPr lang="is-IS" dirty="0"/>
              <a:t>Gæðaverkefni þar sem upplýsingarnar verða staðlaðar og rýndar</a:t>
            </a:r>
          </a:p>
          <a:p>
            <a:pPr lvl="1"/>
            <a:r>
              <a:rPr lang="is-IS" dirty="0"/>
              <a:t>Landsbyggðin </a:t>
            </a:r>
          </a:p>
          <a:p>
            <a:pPr lvl="2"/>
            <a:r>
              <a:rPr lang="is-IS" dirty="0"/>
              <a:t>Öllum svæðum sendar tölfræðiupplýsingar samanborið við meðaltal landsbyggðar</a:t>
            </a:r>
          </a:p>
          <a:p>
            <a:pPr lvl="2"/>
            <a:r>
              <a:rPr lang="is-IS" dirty="0"/>
              <a:t>Helstu þættir sem hafa áhrif taldir upp og óskað eftir endurgjöf </a:t>
            </a:r>
          </a:p>
          <a:p>
            <a:pPr lvl="2"/>
            <a:r>
              <a:rPr lang="is-IS" dirty="0"/>
              <a:t>Yfir heildina litið mjög jákvæð viðbrögð við þessari þjónustu</a:t>
            </a:r>
          </a:p>
          <a:p>
            <a:pPr lvl="2"/>
            <a:endParaRPr lang="is-IS" dirty="0"/>
          </a:p>
          <a:p>
            <a:pPr lvl="2"/>
            <a:endParaRPr lang="is-IS" dirty="0"/>
          </a:p>
          <a:p>
            <a:pPr lvl="2"/>
            <a:endParaRPr lang="is-I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1926" y="0"/>
            <a:ext cx="6370074" cy="400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639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364" y="603115"/>
            <a:ext cx="8596668" cy="1320800"/>
          </a:xfrm>
        </p:spPr>
        <p:txBody>
          <a:bodyPr/>
          <a:lstStyle/>
          <a:p>
            <a:r>
              <a:rPr lang="is-IS" dirty="0"/>
              <a:t>Þróun verkefnisins</a:t>
            </a:r>
            <a:br>
              <a:rPr lang="is-IS" dirty="0"/>
            </a:br>
            <a:r>
              <a:rPr lang="is-IS" dirty="0"/>
              <a:t>Ítarlegar upplýsingar - leitarmöguleikar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146" y="2154743"/>
            <a:ext cx="2867579" cy="45574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0851" t="17518" r="70106" b="35012"/>
          <a:stretch/>
        </p:blipFill>
        <p:spPr>
          <a:xfrm>
            <a:off x="6325771" y="2659366"/>
            <a:ext cx="5471181" cy="38359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t="6549" r="86064" b="61677"/>
          <a:stretch/>
        </p:blipFill>
        <p:spPr>
          <a:xfrm>
            <a:off x="3210761" y="1796934"/>
            <a:ext cx="3961932" cy="254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630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Þróun verkefnisins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88851"/>
            <a:ext cx="8596668" cy="4452511"/>
          </a:xfrm>
        </p:spPr>
        <p:txBody>
          <a:bodyPr>
            <a:normAutofit fontScale="92500" lnSpcReduction="10000"/>
          </a:bodyPr>
          <a:lstStyle/>
          <a:p>
            <a:r>
              <a:rPr lang="is-IS" dirty="0"/>
              <a:t> Verkefnið hefur verið í sífelldri þróun</a:t>
            </a:r>
          </a:p>
          <a:p>
            <a:pPr lvl="1"/>
            <a:r>
              <a:rPr lang="is-IS" dirty="0"/>
              <a:t>Gagnvirkt íslandskort</a:t>
            </a:r>
          </a:p>
          <a:p>
            <a:pPr lvl="2"/>
            <a:r>
              <a:rPr lang="is-IS" dirty="0"/>
              <a:t>Skipt upp eftir umdæmum</a:t>
            </a:r>
          </a:p>
          <a:p>
            <a:pPr lvl="2"/>
            <a:r>
              <a:rPr lang="is-IS" dirty="0"/>
              <a:t>Ítarleg leit</a:t>
            </a:r>
          </a:p>
          <a:p>
            <a:pPr lvl="2"/>
            <a:r>
              <a:rPr lang="is-IS" dirty="0"/>
              <a:t>Þjónustuupplýsingar um hvert svæði</a:t>
            </a:r>
          </a:p>
          <a:p>
            <a:pPr lvl="1"/>
            <a:r>
              <a:rPr lang="is-IS" dirty="0"/>
              <a:t>Faglegt ítarefni</a:t>
            </a:r>
          </a:p>
          <a:p>
            <a:pPr lvl="2"/>
            <a:r>
              <a:rPr lang="is-IS" dirty="0"/>
              <a:t>Hjúkrunarfræðingar hafa aðgang að faglegu ítarefni</a:t>
            </a:r>
          </a:p>
          <a:p>
            <a:pPr lvl="2"/>
            <a:r>
              <a:rPr lang="is-IS" dirty="0"/>
              <a:t>Vinna við að auka framboð af efni</a:t>
            </a:r>
          </a:p>
          <a:p>
            <a:pPr lvl="2"/>
            <a:r>
              <a:rPr lang="is-IS" dirty="0"/>
              <a:t>Hönnuð vefsíða til að halda utan um efnið með flokkun og leit</a:t>
            </a:r>
          </a:p>
          <a:p>
            <a:pPr lvl="2"/>
            <a:r>
              <a:rPr lang="is-IS" dirty="0"/>
              <a:t>Gæðaverkefni þar sem upplýsingarnar verða staðlaðar og rýndar</a:t>
            </a:r>
          </a:p>
          <a:p>
            <a:pPr lvl="1"/>
            <a:r>
              <a:rPr lang="is-IS" dirty="0"/>
              <a:t>Landsbyggðin </a:t>
            </a:r>
          </a:p>
          <a:p>
            <a:pPr lvl="2"/>
            <a:r>
              <a:rPr lang="is-IS" dirty="0"/>
              <a:t>Öllum svæðum sendar tölfræðiupplýsingar samanborið við meðaltal landsbyggðar</a:t>
            </a:r>
          </a:p>
          <a:p>
            <a:pPr lvl="2"/>
            <a:r>
              <a:rPr lang="is-IS" dirty="0"/>
              <a:t>Helstu þættir sem hafa áhrif taldir upp og óskað eftir endurgjöf </a:t>
            </a:r>
          </a:p>
          <a:p>
            <a:pPr lvl="2"/>
            <a:r>
              <a:rPr lang="is-IS" dirty="0"/>
              <a:t>Yfir heildina litið mjög jákvæð viðbrögð við þessari þjónustu</a:t>
            </a:r>
          </a:p>
          <a:p>
            <a:pPr lvl="2"/>
            <a:endParaRPr lang="is-IS" dirty="0"/>
          </a:p>
          <a:p>
            <a:pPr lvl="2"/>
            <a:endParaRPr lang="is-IS" dirty="0"/>
          </a:p>
          <a:p>
            <a:pPr lvl="2"/>
            <a:endParaRPr lang="is-I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1926" y="0"/>
            <a:ext cx="6370074" cy="400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663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is-IS"/>
              <a:t>Þróun verkefnisins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2962"/>
            <a:ext cx="10515600" cy="5343727"/>
          </a:xfrm>
        </p:spPr>
        <p:txBody>
          <a:bodyPr>
            <a:normAutofit/>
          </a:bodyPr>
          <a:lstStyle/>
          <a:p>
            <a:r>
              <a:rPr lang="is-IS" dirty="0"/>
              <a:t>Samráðs- og fræðslufundir</a:t>
            </a:r>
          </a:p>
          <a:p>
            <a:pPr lvl="1"/>
            <a:r>
              <a:rPr lang="is-IS" dirty="0"/>
              <a:t>Nú síðast 13. mars sl. - Áhersla á hlutverk heimilislækninga og svo </a:t>
            </a:r>
            <a:r>
              <a:rPr lang="is-IS" dirty="0" err="1"/>
              <a:t>fíknivanda</a:t>
            </a:r>
            <a:endParaRPr lang="is-IS" dirty="0"/>
          </a:p>
          <a:p>
            <a:r>
              <a:rPr lang="is-IS" dirty="0"/>
              <a:t>Húsnæði</a:t>
            </a:r>
          </a:p>
          <a:p>
            <a:pPr lvl="1"/>
            <a:r>
              <a:rPr lang="is-IS" dirty="0"/>
              <a:t>Núverandi húsnæði ófullnægjandi fyrir starfsemina</a:t>
            </a:r>
          </a:p>
          <a:p>
            <a:pPr lvl="1"/>
            <a:r>
              <a:rPr lang="is-IS" dirty="0"/>
              <a:t>Nýtt húsnæði verður tekið í notkun í sumar</a:t>
            </a:r>
          </a:p>
          <a:p>
            <a:pPr lvl="1"/>
            <a:r>
              <a:rPr lang="is-IS" dirty="0"/>
              <a:t>Sérhannað símaver</a:t>
            </a:r>
          </a:p>
          <a:p>
            <a:pPr lvl="2"/>
            <a:r>
              <a:rPr lang="is-IS" dirty="0"/>
              <a:t>Hljóðvist </a:t>
            </a:r>
          </a:p>
          <a:p>
            <a:pPr lvl="2"/>
            <a:r>
              <a:rPr lang="is-IS" dirty="0"/>
              <a:t>Húsgögn</a:t>
            </a:r>
          </a:p>
          <a:p>
            <a:pPr lvl="2"/>
            <a:r>
              <a:rPr lang="is-IS" dirty="0"/>
              <a:t>Búnaður</a:t>
            </a:r>
          </a:p>
          <a:p>
            <a:pPr lvl="2"/>
            <a:r>
              <a:rPr lang="is-IS" dirty="0"/>
              <a:t>Samvinna</a:t>
            </a:r>
          </a:p>
          <a:p>
            <a:pPr lvl="2"/>
            <a:r>
              <a:rPr lang="is-IS" dirty="0"/>
              <a:t>Viðbragðsteymi</a:t>
            </a:r>
          </a:p>
          <a:p>
            <a:pPr lvl="2"/>
            <a:r>
              <a:rPr lang="is-IS" dirty="0"/>
              <a:t>Öryggi</a:t>
            </a:r>
          </a:p>
          <a:p>
            <a:pPr lvl="2"/>
            <a:endParaRPr lang="is-IS" dirty="0"/>
          </a:p>
          <a:p>
            <a:pPr lvl="1"/>
            <a:endParaRPr lang="is-IS" dirty="0"/>
          </a:p>
          <a:p>
            <a:pPr lvl="2"/>
            <a:endParaRPr lang="is-IS" dirty="0"/>
          </a:p>
          <a:p>
            <a:pPr lvl="2"/>
            <a:endParaRPr lang="is-IS" dirty="0"/>
          </a:p>
          <a:p>
            <a:pPr lvl="1"/>
            <a:endParaRPr lang="is-IS" dirty="0"/>
          </a:p>
          <a:p>
            <a:pPr lvl="2"/>
            <a:endParaRPr lang="is-IS" dirty="0"/>
          </a:p>
        </p:txBody>
      </p:sp>
      <p:pic>
        <p:nvPicPr>
          <p:cNvPr id="5" name="Picture 4" descr="An office with a desk and chair in a room&#10;&#10;Description generated with very high confidence">
            <a:extLst>
              <a:ext uri="{FF2B5EF4-FFF2-40B4-BE49-F238E27FC236}">
                <a16:creationId xmlns:a16="http://schemas.microsoft.com/office/drawing/2014/main" xmlns="" id="{9E32902F-6DA2-49A8-8766-441D4DA802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006" y="2499692"/>
            <a:ext cx="5401458" cy="405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762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/>
              <a:t>Þróun verkefnisins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2962"/>
            <a:ext cx="10515600" cy="53437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s-IS" dirty="0"/>
          </a:p>
          <a:p>
            <a:r>
              <a:rPr lang="is-IS" sz="2400" dirty="0"/>
              <a:t>Gæðaeftirlit</a:t>
            </a:r>
          </a:p>
          <a:p>
            <a:pPr lvl="1"/>
            <a:r>
              <a:rPr lang="is-IS" sz="1800" dirty="0"/>
              <a:t>Virkt gæðaeftirlit er með símaráðgjöf</a:t>
            </a:r>
          </a:p>
          <a:p>
            <a:pPr lvl="1"/>
            <a:r>
              <a:rPr lang="is-IS" sz="1800" dirty="0"/>
              <a:t>Lagt er mat á faglega ráðgjöf eftir:</a:t>
            </a:r>
          </a:p>
          <a:p>
            <a:pPr lvl="2"/>
            <a:r>
              <a:rPr lang="is-IS" sz="1800" dirty="0"/>
              <a:t>Viðtalstækni</a:t>
            </a:r>
          </a:p>
          <a:p>
            <a:pPr lvl="2"/>
            <a:r>
              <a:rPr lang="is-IS" sz="1800" dirty="0"/>
              <a:t>Sögutöku</a:t>
            </a:r>
          </a:p>
          <a:p>
            <a:pPr lvl="2"/>
            <a:r>
              <a:rPr lang="is-IS" sz="1800" dirty="0"/>
              <a:t>Sambandi við sjúkling</a:t>
            </a:r>
          </a:p>
          <a:p>
            <a:pPr lvl="2"/>
            <a:r>
              <a:rPr lang="is-IS" sz="1800" dirty="0"/>
              <a:t>Plani</a:t>
            </a:r>
          </a:p>
          <a:p>
            <a:pPr lvl="2"/>
            <a:r>
              <a:rPr lang="is-IS" sz="1800" dirty="0"/>
              <a:t>Skráningu</a:t>
            </a:r>
          </a:p>
          <a:p>
            <a:pPr lvl="2"/>
            <a:endParaRPr lang="is-IS" dirty="0"/>
          </a:p>
          <a:p>
            <a:pPr lvl="1"/>
            <a:endParaRPr lang="is-IS" dirty="0"/>
          </a:p>
          <a:p>
            <a:pPr lvl="2"/>
            <a:endParaRPr lang="is-IS" dirty="0"/>
          </a:p>
          <a:p>
            <a:pPr lvl="2"/>
            <a:endParaRPr lang="is-IS" dirty="0"/>
          </a:p>
          <a:p>
            <a:pPr lvl="1"/>
            <a:endParaRPr lang="is-IS" dirty="0"/>
          </a:p>
          <a:p>
            <a:pPr lvl="2"/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1149392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127502" y="2002456"/>
            <a:ext cx="9965410" cy="1472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is-IS" sz="24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Mat á símtali í faglegri símsvörun hjúkrunarfræðinga Læknavaktarinnar</a:t>
            </a:r>
            <a:r>
              <a:rPr lang="nb-NO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is-I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is-I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Dagsetning yfirferðar:_____________________Dagsetning símtals:________________</a:t>
            </a:r>
            <a:r>
              <a:rPr lang="nb-NO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is-I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is-I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Timi símtals:_____________________________Tímalengd símtals:_________________</a:t>
            </a:r>
            <a:r>
              <a:rPr lang="nb-NO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is-I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is-I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Hjúkrunarfræðingur:______________________Hver fer yfir:______________________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is-I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00972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23053</TotalTime>
  <Words>1053</Words>
  <Application>Microsoft Office PowerPoint</Application>
  <PresentationFormat>Widescreen</PresentationFormat>
  <Paragraphs>241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Arial Black</vt:lpstr>
      <vt:lpstr>Calibri</vt:lpstr>
      <vt:lpstr>Times New Roman</vt:lpstr>
      <vt:lpstr>Trebuchet MS</vt:lpstr>
      <vt:lpstr>Wingdings</vt:lpstr>
      <vt:lpstr>Wingdings 3</vt:lpstr>
      <vt:lpstr>Facet</vt:lpstr>
      <vt:lpstr>Heilbrigðisráðgjöf og vegvísun í síma</vt:lpstr>
      <vt:lpstr>Efnisyfirlit</vt:lpstr>
      <vt:lpstr>Sagan og verkefnið</vt:lpstr>
      <vt:lpstr>Þróun verkefnisins</vt:lpstr>
      <vt:lpstr>Þróun verkefnisins Ítarlegar upplýsingar - leitarmöguleikar</vt:lpstr>
      <vt:lpstr>Þróun verkefnisins</vt:lpstr>
      <vt:lpstr>Þróun verkefnisins</vt:lpstr>
      <vt:lpstr>Þróun verkefnisins</vt:lpstr>
      <vt:lpstr>PowerPoint Presentation</vt:lpstr>
      <vt:lpstr>PowerPoint Presentation</vt:lpstr>
      <vt:lpstr>PowerPoint Presentation</vt:lpstr>
      <vt:lpstr>Tölfræðiupplýsingar</vt:lpstr>
      <vt:lpstr>Tölfræðiupplýsingar</vt:lpstr>
      <vt:lpstr>Símtöl í símaráðgjöf 2017 Svöruð: 87.929 Ósvöruð: 11.603 Alls: 99.532</vt:lpstr>
      <vt:lpstr>Tölfræðiupplýsingar</vt:lpstr>
      <vt:lpstr>Síun og landsbyggðin / okt. og nóv. 2017</vt:lpstr>
      <vt:lpstr>Endurgjöf frá landsbyggðinni</vt:lpstr>
      <vt:lpstr>Endurgjöf frá landsbyggðinni</vt:lpstr>
      <vt:lpstr>Endurgjöf frá landsbyggðinni</vt:lpstr>
      <vt:lpstr>Áskoranir</vt:lpstr>
      <vt:lpstr>Tillögur</vt:lpstr>
      <vt:lpstr>Framtíðarsýn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Gunnar Örn Jóhannsson</dc:creator>
  <cp:lastModifiedBy>Rósa Marinósdóttir</cp:lastModifiedBy>
  <cp:revision>29</cp:revision>
  <cp:lastPrinted>2018-03-19T10:25:30Z</cp:lastPrinted>
  <dcterms:created xsi:type="dcterms:W3CDTF">2018-03-01T15:13:16Z</dcterms:created>
  <dcterms:modified xsi:type="dcterms:W3CDTF">2018-04-17T08:40:54Z</dcterms:modified>
</cp:coreProperties>
</file>