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9" r:id="rId3"/>
    <p:sldId id="257" r:id="rId4"/>
    <p:sldId id="260" r:id="rId5"/>
    <p:sldId id="261" r:id="rId6"/>
    <p:sldId id="263" r:id="rId7"/>
    <p:sldId id="259" r:id="rId8"/>
    <p:sldId id="264" r:id="rId9"/>
    <p:sldId id="266" r:id="rId10"/>
    <p:sldId id="267" r:id="rId11"/>
    <p:sldId id="268" r:id="rId12"/>
    <p:sldId id="270" r:id="rId13"/>
    <p:sldId id="271" r:id="rId14"/>
  </p:sldIdLst>
  <p:sldSz cx="9144000" cy="6858000" type="screen4x3"/>
  <p:notesSz cx="6797675"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68" autoAdjust="0"/>
    <p:restoredTop sz="66068" autoAdjust="0"/>
  </p:normalViewPr>
  <p:slideViewPr>
    <p:cSldViewPr snapToGrid="0">
      <p:cViewPr varScale="1">
        <p:scale>
          <a:sx n="68" d="100"/>
          <a:sy n="68" d="100"/>
        </p:scale>
        <p:origin x="2754" y="7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B3A011-2CE7-4F9B-88ED-95D34E6090A1}" type="doc">
      <dgm:prSet loTypeId="urn:microsoft.com/office/officeart/2005/8/layout/cycle8" loCatId="cycle" qsTypeId="urn:microsoft.com/office/officeart/2005/8/quickstyle/simple1" qsCatId="simple" csTypeId="urn:microsoft.com/office/officeart/2005/8/colors/colorful2" csCatId="colorful" phldr="1"/>
      <dgm:spPr/>
    </dgm:pt>
    <dgm:pt modelId="{45559C8A-BEE0-4161-B2BB-950E3758E8CF}">
      <dgm:prSet phldrT="[Text]" custT="1"/>
      <dgm:spPr/>
      <dgm:t>
        <a:bodyPr/>
        <a:lstStyle/>
        <a:p>
          <a:r>
            <a:rPr lang="en-US" sz="1200" dirty="0" err="1" smtClean="0"/>
            <a:t>Skjólstæðingar</a:t>
          </a:r>
          <a:endParaRPr lang="en-US" sz="1200" dirty="0"/>
        </a:p>
      </dgm:t>
    </dgm:pt>
    <dgm:pt modelId="{A7E5CEEF-29FF-4D90-BE04-EA7DE2125550}" type="parTrans" cxnId="{F06223F0-D26C-4F2C-A3E9-7AFF44A15568}">
      <dgm:prSet/>
      <dgm:spPr/>
      <dgm:t>
        <a:bodyPr/>
        <a:lstStyle/>
        <a:p>
          <a:endParaRPr lang="en-US"/>
        </a:p>
      </dgm:t>
    </dgm:pt>
    <dgm:pt modelId="{45435773-272F-4115-8ED4-1B50C95D6DF7}" type="sibTrans" cxnId="{F06223F0-D26C-4F2C-A3E9-7AFF44A15568}">
      <dgm:prSet/>
      <dgm:spPr/>
      <dgm:t>
        <a:bodyPr/>
        <a:lstStyle/>
        <a:p>
          <a:endParaRPr lang="en-US"/>
        </a:p>
      </dgm:t>
    </dgm:pt>
    <dgm:pt modelId="{8CC7CF8A-F7F2-4A64-867E-170213F4548E}">
      <dgm:prSet phldrT="[Text]" custT="1"/>
      <dgm:spPr/>
      <dgm:t>
        <a:bodyPr/>
        <a:lstStyle/>
        <a:p>
          <a:r>
            <a:rPr lang="en-US" sz="1200" dirty="0" err="1" smtClean="0"/>
            <a:t>Hagsmunaðilar</a:t>
          </a:r>
          <a:endParaRPr lang="en-US" sz="1200" dirty="0"/>
        </a:p>
      </dgm:t>
    </dgm:pt>
    <dgm:pt modelId="{3D1AE3A1-9B74-45F1-B71C-6B24337847C7}" type="parTrans" cxnId="{2006D05D-2AC6-4724-B014-A5A483DBDA5E}">
      <dgm:prSet/>
      <dgm:spPr/>
      <dgm:t>
        <a:bodyPr/>
        <a:lstStyle/>
        <a:p>
          <a:endParaRPr lang="en-US"/>
        </a:p>
      </dgm:t>
    </dgm:pt>
    <dgm:pt modelId="{6863261A-E866-472F-AB79-B4A7F3E557C6}" type="sibTrans" cxnId="{2006D05D-2AC6-4724-B014-A5A483DBDA5E}">
      <dgm:prSet/>
      <dgm:spPr/>
      <dgm:t>
        <a:bodyPr/>
        <a:lstStyle/>
        <a:p>
          <a:endParaRPr lang="en-US"/>
        </a:p>
      </dgm:t>
    </dgm:pt>
    <dgm:pt modelId="{4040BCED-7702-4ADA-99FA-488B0FF0601A}">
      <dgm:prSet phldrT="[Text]" custT="1"/>
      <dgm:spPr/>
      <dgm:t>
        <a:bodyPr/>
        <a:lstStyle/>
        <a:p>
          <a:r>
            <a:rPr lang="en-US" sz="1100" dirty="0" err="1" smtClean="0"/>
            <a:t>Samfélagði</a:t>
          </a:r>
          <a:endParaRPr lang="en-US" sz="1100" dirty="0"/>
        </a:p>
      </dgm:t>
    </dgm:pt>
    <dgm:pt modelId="{3273B13C-D060-4F83-A30F-E1E7628EDC30}" type="parTrans" cxnId="{763FA85E-6EEC-4AE4-A929-C31C036E3C1F}">
      <dgm:prSet/>
      <dgm:spPr/>
      <dgm:t>
        <a:bodyPr/>
        <a:lstStyle/>
        <a:p>
          <a:endParaRPr lang="en-US"/>
        </a:p>
      </dgm:t>
    </dgm:pt>
    <dgm:pt modelId="{233CE357-0849-49F3-B430-268ABD695DF8}" type="sibTrans" cxnId="{763FA85E-6EEC-4AE4-A929-C31C036E3C1F}">
      <dgm:prSet/>
      <dgm:spPr/>
      <dgm:t>
        <a:bodyPr/>
        <a:lstStyle/>
        <a:p>
          <a:endParaRPr lang="en-US"/>
        </a:p>
      </dgm:t>
    </dgm:pt>
    <dgm:pt modelId="{CE366D70-CD41-436B-B303-32B9940D010F}">
      <dgm:prSet phldrT="[Text]" custT="1"/>
      <dgm:spPr/>
      <dgm:t>
        <a:bodyPr/>
        <a:lstStyle/>
        <a:p>
          <a:r>
            <a:rPr lang="en-US" sz="1200" dirty="0" err="1" smtClean="0"/>
            <a:t>Starfsfólkið</a:t>
          </a:r>
          <a:r>
            <a:rPr lang="en-US" sz="1200" dirty="0" smtClean="0"/>
            <a:t> </a:t>
          </a:r>
          <a:endParaRPr lang="en-US" sz="1200" dirty="0"/>
        </a:p>
      </dgm:t>
    </dgm:pt>
    <dgm:pt modelId="{AF993DB5-872A-4B27-B559-1AE759ACDAB4}" type="parTrans" cxnId="{43258770-9068-48F0-A884-B9F8F3C459D2}">
      <dgm:prSet/>
      <dgm:spPr/>
      <dgm:t>
        <a:bodyPr/>
        <a:lstStyle/>
        <a:p>
          <a:endParaRPr lang="en-US"/>
        </a:p>
      </dgm:t>
    </dgm:pt>
    <dgm:pt modelId="{68FB7DB9-5CA8-4449-9038-8F02FD7EC557}" type="sibTrans" cxnId="{43258770-9068-48F0-A884-B9F8F3C459D2}">
      <dgm:prSet/>
      <dgm:spPr/>
      <dgm:t>
        <a:bodyPr/>
        <a:lstStyle/>
        <a:p>
          <a:endParaRPr lang="en-US"/>
        </a:p>
      </dgm:t>
    </dgm:pt>
    <dgm:pt modelId="{5A9482B8-EE79-4649-B6D8-85F220A1E3A2}" type="pres">
      <dgm:prSet presAssocID="{C1B3A011-2CE7-4F9B-88ED-95D34E6090A1}" presName="compositeShape" presStyleCnt="0">
        <dgm:presLayoutVars>
          <dgm:chMax val="7"/>
          <dgm:dir/>
          <dgm:resizeHandles val="exact"/>
        </dgm:presLayoutVars>
      </dgm:prSet>
      <dgm:spPr/>
    </dgm:pt>
    <dgm:pt modelId="{E57E2726-CA52-4EEB-9316-0D88F63EF395}" type="pres">
      <dgm:prSet presAssocID="{C1B3A011-2CE7-4F9B-88ED-95D34E6090A1}" presName="wedge1" presStyleLbl="node1" presStyleIdx="0" presStyleCnt="4"/>
      <dgm:spPr/>
      <dgm:t>
        <a:bodyPr/>
        <a:lstStyle/>
        <a:p>
          <a:endParaRPr lang="en-US"/>
        </a:p>
      </dgm:t>
    </dgm:pt>
    <dgm:pt modelId="{7D158E7F-09EF-4CBF-A8FE-C608CEA5311F}" type="pres">
      <dgm:prSet presAssocID="{C1B3A011-2CE7-4F9B-88ED-95D34E6090A1}" presName="dummy1a" presStyleCnt="0"/>
      <dgm:spPr/>
    </dgm:pt>
    <dgm:pt modelId="{C0999830-01A0-4195-B0F1-3EF58B0937F1}" type="pres">
      <dgm:prSet presAssocID="{C1B3A011-2CE7-4F9B-88ED-95D34E6090A1}" presName="dummy1b" presStyleCnt="0"/>
      <dgm:spPr/>
    </dgm:pt>
    <dgm:pt modelId="{900BB459-DEF6-4B91-B326-C314F9C16D9D}" type="pres">
      <dgm:prSet presAssocID="{C1B3A011-2CE7-4F9B-88ED-95D34E6090A1}" presName="wedge1Tx" presStyleLbl="node1" presStyleIdx="0" presStyleCnt="4">
        <dgm:presLayoutVars>
          <dgm:chMax val="0"/>
          <dgm:chPref val="0"/>
          <dgm:bulletEnabled val="1"/>
        </dgm:presLayoutVars>
      </dgm:prSet>
      <dgm:spPr/>
      <dgm:t>
        <a:bodyPr/>
        <a:lstStyle/>
        <a:p>
          <a:endParaRPr lang="en-US"/>
        </a:p>
      </dgm:t>
    </dgm:pt>
    <dgm:pt modelId="{CC8E712C-00AD-4C78-B1B3-FAB59E72CF1C}" type="pres">
      <dgm:prSet presAssocID="{C1B3A011-2CE7-4F9B-88ED-95D34E6090A1}" presName="wedge2" presStyleLbl="node1" presStyleIdx="1" presStyleCnt="4"/>
      <dgm:spPr/>
      <dgm:t>
        <a:bodyPr/>
        <a:lstStyle/>
        <a:p>
          <a:endParaRPr lang="en-US"/>
        </a:p>
      </dgm:t>
    </dgm:pt>
    <dgm:pt modelId="{2586DE97-CEAB-4ECE-9BF9-04C18DCD9E28}" type="pres">
      <dgm:prSet presAssocID="{C1B3A011-2CE7-4F9B-88ED-95D34E6090A1}" presName="dummy2a" presStyleCnt="0"/>
      <dgm:spPr/>
    </dgm:pt>
    <dgm:pt modelId="{60032D82-98C4-4811-9C67-FA1AFD391705}" type="pres">
      <dgm:prSet presAssocID="{C1B3A011-2CE7-4F9B-88ED-95D34E6090A1}" presName="dummy2b" presStyleCnt="0"/>
      <dgm:spPr/>
    </dgm:pt>
    <dgm:pt modelId="{E4486AAA-0A9A-4AB3-A556-B9247231942A}" type="pres">
      <dgm:prSet presAssocID="{C1B3A011-2CE7-4F9B-88ED-95D34E6090A1}" presName="wedge2Tx" presStyleLbl="node1" presStyleIdx="1" presStyleCnt="4">
        <dgm:presLayoutVars>
          <dgm:chMax val="0"/>
          <dgm:chPref val="0"/>
          <dgm:bulletEnabled val="1"/>
        </dgm:presLayoutVars>
      </dgm:prSet>
      <dgm:spPr/>
      <dgm:t>
        <a:bodyPr/>
        <a:lstStyle/>
        <a:p>
          <a:endParaRPr lang="en-US"/>
        </a:p>
      </dgm:t>
    </dgm:pt>
    <dgm:pt modelId="{16BE9133-B1CF-4D3F-AE0F-E657910205A0}" type="pres">
      <dgm:prSet presAssocID="{C1B3A011-2CE7-4F9B-88ED-95D34E6090A1}" presName="wedge3" presStyleLbl="node1" presStyleIdx="2" presStyleCnt="4" custScaleY="99711"/>
      <dgm:spPr/>
      <dgm:t>
        <a:bodyPr/>
        <a:lstStyle/>
        <a:p>
          <a:endParaRPr lang="en-US"/>
        </a:p>
      </dgm:t>
    </dgm:pt>
    <dgm:pt modelId="{551863E4-2D03-45A4-B59B-2BF509DF7BC1}" type="pres">
      <dgm:prSet presAssocID="{C1B3A011-2CE7-4F9B-88ED-95D34E6090A1}" presName="dummy3a" presStyleCnt="0"/>
      <dgm:spPr/>
    </dgm:pt>
    <dgm:pt modelId="{9DD2F902-9D6B-4926-884F-1A8708FCD86D}" type="pres">
      <dgm:prSet presAssocID="{C1B3A011-2CE7-4F9B-88ED-95D34E6090A1}" presName="dummy3b" presStyleCnt="0"/>
      <dgm:spPr/>
    </dgm:pt>
    <dgm:pt modelId="{84114404-3BBD-4C33-B18B-20A9B42A8138}" type="pres">
      <dgm:prSet presAssocID="{C1B3A011-2CE7-4F9B-88ED-95D34E6090A1}" presName="wedge3Tx" presStyleLbl="node1" presStyleIdx="2" presStyleCnt="4">
        <dgm:presLayoutVars>
          <dgm:chMax val="0"/>
          <dgm:chPref val="0"/>
          <dgm:bulletEnabled val="1"/>
        </dgm:presLayoutVars>
      </dgm:prSet>
      <dgm:spPr/>
      <dgm:t>
        <a:bodyPr/>
        <a:lstStyle/>
        <a:p>
          <a:endParaRPr lang="en-US"/>
        </a:p>
      </dgm:t>
    </dgm:pt>
    <dgm:pt modelId="{60208FE4-D40C-4A9D-99C4-F5C56DA67B98}" type="pres">
      <dgm:prSet presAssocID="{C1B3A011-2CE7-4F9B-88ED-95D34E6090A1}" presName="wedge4" presStyleLbl="node1" presStyleIdx="3" presStyleCnt="4" custScaleY="100178"/>
      <dgm:spPr/>
      <dgm:t>
        <a:bodyPr/>
        <a:lstStyle/>
        <a:p>
          <a:endParaRPr lang="en-US"/>
        </a:p>
      </dgm:t>
    </dgm:pt>
    <dgm:pt modelId="{E4C5C5AF-F7E8-449D-AA90-53CDAF993C83}" type="pres">
      <dgm:prSet presAssocID="{C1B3A011-2CE7-4F9B-88ED-95D34E6090A1}" presName="dummy4a" presStyleCnt="0"/>
      <dgm:spPr/>
    </dgm:pt>
    <dgm:pt modelId="{8F752A07-A1DD-4387-B593-13F7A75CB2A7}" type="pres">
      <dgm:prSet presAssocID="{C1B3A011-2CE7-4F9B-88ED-95D34E6090A1}" presName="dummy4b" presStyleCnt="0"/>
      <dgm:spPr/>
    </dgm:pt>
    <dgm:pt modelId="{C0E768E1-6361-4565-A4FC-9CD0BB0A448F}" type="pres">
      <dgm:prSet presAssocID="{C1B3A011-2CE7-4F9B-88ED-95D34E6090A1}" presName="wedge4Tx" presStyleLbl="node1" presStyleIdx="3" presStyleCnt="4">
        <dgm:presLayoutVars>
          <dgm:chMax val="0"/>
          <dgm:chPref val="0"/>
          <dgm:bulletEnabled val="1"/>
        </dgm:presLayoutVars>
      </dgm:prSet>
      <dgm:spPr/>
      <dgm:t>
        <a:bodyPr/>
        <a:lstStyle/>
        <a:p>
          <a:endParaRPr lang="en-US"/>
        </a:p>
      </dgm:t>
    </dgm:pt>
    <dgm:pt modelId="{79EBB05D-0A1C-4974-BE90-9F98C021AF1B}" type="pres">
      <dgm:prSet presAssocID="{45435773-272F-4115-8ED4-1B50C95D6DF7}" presName="arrowWedge1" presStyleLbl="fgSibTrans2D1" presStyleIdx="0" presStyleCnt="4"/>
      <dgm:spPr/>
    </dgm:pt>
    <dgm:pt modelId="{68EB3A5E-2852-4496-9FF5-8153F7FA3716}" type="pres">
      <dgm:prSet presAssocID="{68FB7DB9-5CA8-4449-9038-8F02FD7EC557}" presName="arrowWedge2" presStyleLbl="fgSibTrans2D1" presStyleIdx="1" presStyleCnt="4"/>
      <dgm:spPr/>
    </dgm:pt>
    <dgm:pt modelId="{0A3B67EC-DA5C-48D3-B69F-3C0F8BD2B927}" type="pres">
      <dgm:prSet presAssocID="{6863261A-E866-472F-AB79-B4A7F3E557C6}" presName="arrowWedge3" presStyleLbl="fgSibTrans2D1" presStyleIdx="2" presStyleCnt="4"/>
      <dgm:spPr/>
    </dgm:pt>
    <dgm:pt modelId="{8F9EAE7B-9B0F-4AA7-90E9-599A45D33B0B}" type="pres">
      <dgm:prSet presAssocID="{233CE357-0849-49F3-B430-268ABD695DF8}" presName="arrowWedge4" presStyleLbl="fgSibTrans2D1" presStyleIdx="3" presStyleCnt="4"/>
      <dgm:spPr/>
    </dgm:pt>
  </dgm:ptLst>
  <dgm:cxnLst>
    <dgm:cxn modelId="{36C4AF81-70E2-46F3-B89F-0B48DD4A03EE}" type="presOf" srcId="{CE366D70-CD41-436B-B303-32B9940D010F}" destId="{E4486AAA-0A9A-4AB3-A556-B9247231942A}" srcOrd="1" destOrd="0" presId="urn:microsoft.com/office/officeart/2005/8/layout/cycle8"/>
    <dgm:cxn modelId="{2006D05D-2AC6-4724-B014-A5A483DBDA5E}" srcId="{C1B3A011-2CE7-4F9B-88ED-95D34E6090A1}" destId="{8CC7CF8A-F7F2-4A64-867E-170213F4548E}" srcOrd="2" destOrd="0" parTransId="{3D1AE3A1-9B74-45F1-B71C-6B24337847C7}" sibTransId="{6863261A-E866-472F-AB79-B4A7F3E557C6}"/>
    <dgm:cxn modelId="{BC0374E1-5715-4920-A5F0-638382C7A035}" type="presOf" srcId="{4040BCED-7702-4ADA-99FA-488B0FF0601A}" destId="{C0E768E1-6361-4565-A4FC-9CD0BB0A448F}" srcOrd="1" destOrd="0" presId="urn:microsoft.com/office/officeart/2005/8/layout/cycle8"/>
    <dgm:cxn modelId="{A248E130-8B29-45D8-B767-C88FA8AA527B}" type="presOf" srcId="{4040BCED-7702-4ADA-99FA-488B0FF0601A}" destId="{60208FE4-D40C-4A9D-99C4-F5C56DA67B98}" srcOrd="0" destOrd="0" presId="urn:microsoft.com/office/officeart/2005/8/layout/cycle8"/>
    <dgm:cxn modelId="{38546DA9-52C6-45FE-BFBA-429335BBC471}" type="presOf" srcId="{8CC7CF8A-F7F2-4A64-867E-170213F4548E}" destId="{84114404-3BBD-4C33-B18B-20A9B42A8138}" srcOrd="1" destOrd="0" presId="urn:microsoft.com/office/officeart/2005/8/layout/cycle8"/>
    <dgm:cxn modelId="{763FA85E-6EEC-4AE4-A929-C31C036E3C1F}" srcId="{C1B3A011-2CE7-4F9B-88ED-95D34E6090A1}" destId="{4040BCED-7702-4ADA-99FA-488B0FF0601A}" srcOrd="3" destOrd="0" parTransId="{3273B13C-D060-4F83-A30F-E1E7628EDC30}" sibTransId="{233CE357-0849-49F3-B430-268ABD695DF8}"/>
    <dgm:cxn modelId="{43258770-9068-48F0-A884-B9F8F3C459D2}" srcId="{C1B3A011-2CE7-4F9B-88ED-95D34E6090A1}" destId="{CE366D70-CD41-436B-B303-32B9940D010F}" srcOrd="1" destOrd="0" parTransId="{AF993DB5-872A-4B27-B559-1AE759ACDAB4}" sibTransId="{68FB7DB9-5CA8-4449-9038-8F02FD7EC557}"/>
    <dgm:cxn modelId="{AC365E74-3AE7-4D59-9813-17D26A948B9E}" type="presOf" srcId="{C1B3A011-2CE7-4F9B-88ED-95D34E6090A1}" destId="{5A9482B8-EE79-4649-B6D8-85F220A1E3A2}" srcOrd="0" destOrd="0" presId="urn:microsoft.com/office/officeart/2005/8/layout/cycle8"/>
    <dgm:cxn modelId="{F06223F0-D26C-4F2C-A3E9-7AFF44A15568}" srcId="{C1B3A011-2CE7-4F9B-88ED-95D34E6090A1}" destId="{45559C8A-BEE0-4161-B2BB-950E3758E8CF}" srcOrd="0" destOrd="0" parTransId="{A7E5CEEF-29FF-4D90-BE04-EA7DE2125550}" sibTransId="{45435773-272F-4115-8ED4-1B50C95D6DF7}"/>
    <dgm:cxn modelId="{222A4B73-1BBB-49F7-BEB5-D58152561CE4}" type="presOf" srcId="{45559C8A-BEE0-4161-B2BB-950E3758E8CF}" destId="{E57E2726-CA52-4EEB-9316-0D88F63EF395}" srcOrd="0" destOrd="0" presId="urn:microsoft.com/office/officeart/2005/8/layout/cycle8"/>
    <dgm:cxn modelId="{E1B0E5D4-4CE9-472E-99C0-AD20BA9EAAFB}" type="presOf" srcId="{8CC7CF8A-F7F2-4A64-867E-170213F4548E}" destId="{16BE9133-B1CF-4D3F-AE0F-E657910205A0}" srcOrd="0" destOrd="0" presId="urn:microsoft.com/office/officeart/2005/8/layout/cycle8"/>
    <dgm:cxn modelId="{07E9003F-9710-4B2C-A8E6-03211579B1D9}" type="presOf" srcId="{CE366D70-CD41-436B-B303-32B9940D010F}" destId="{CC8E712C-00AD-4C78-B1B3-FAB59E72CF1C}" srcOrd="0" destOrd="0" presId="urn:microsoft.com/office/officeart/2005/8/layout/cycle8"/>
    <dgm:cxn modelId="{6410585A-182A-4D17-97A5-1B49F26C8D2A}" type="presOf" srcId="{45559C8A-BEE0-4161-B2BB-950E3758E8CF}" destId="{900BB459-DEF6-4B91-B326-C314F9C16D9D}" srcOrd="1" destOrd="0" presId="urn:microsoft.com/office/officeart/2005/8/layout/cycle8"/>
    <dgm:cxn modelId="{5DDDDE0A-1305-4D7D-847E-0BB48C974773}" type="presParOf" srcId="{5A9482B8-EE79-4649-B6D8-85F220A1E3A2}" destId="{E57E2726-CA52-4EEB-9316-0D88F63EF395}" srcOrd="0" destOrd="0" presId="urn:microsoft.com/office/officeart/2005/8/layout/cycle8"/>
    <dgm:cxn modelId="{52193E57-90EA-47B5-903F-4F3946A03F71}" type="presParOf" srcId="{5A9482B8-EE79-4649-B6D8-85F220A1E3A2}" destId="{7D158E7F-09EF-4CBF-A8FE-C608CEA5311F}" srcOrd="1" destOrd="0" presId="urn:microsoft.com/office/officeart/2005/8/layout/cycle8"/>
    <dgm:cxn modelId="{32673790-2989-4EB8-8988-0CCA6F278A85}" type="presParOf" srcId="{5A9482B8-EE79-4649-B6D8-85F220A1E3A2}" destId="{C0999830-01A0-4195-B0F1-3EF58B0937F1}" srcOrd="2" destOrd="0" presId="urn:microsoft.com/office/officeart/2005/8/layout/cycle8"/>
    <dgm:cxn modelId="{A0452DBD-95F6-4F77-BE7D-FE0C19ABE30D}" type="presParOf" srcId="{5A9482B8-EE79-4649-B6D8-85F220A1E3A2}" destId="{900BB459-DEF6-4B91-B326-C314F9C16D9D}" srcOrd="3" destOrd="0" presId="urn:microsoft.com/office/officeart/2005/8/layout/cycle8"/>
    <dgm:cxn modelId="{B6EF80A9-D8C3-41E8-8C47-F28EE47827C5}" type="presParOf" srcId="{5A9482B8-EE79-4649-B6D8-85F220A1E3A2}" destId="{CC8E712C-00AD-4C78-B1B3-FAB59E72CF1C}" srcOrd="4" destOrd="0" presId="urn:microsoft.com/office/officeart/2005/8/layout/cycle8"/>
    <dgm:cxn modelId="{724BD4A3-3D87-48D9-BEB4-B4822F8958CD}" type="presParOf" srcId="{5A9482B8-EE79-4649-B6D8-85F220A1E3A2}" destId="{2586DE97-CEAB-4ECE-9BF9-04C18DCD9E28}" srcOrd="5" destOrd="0" presId="urn:microsoft.com/office/officeart/2005/8/layout/cycle8"/>
    <dgm:cxn modelId="{7CA12119-9B0C-4984-A133-91B6E1B49FC5}" type="presParOf" srcId="{5A9482B8-EE79-4649-B6D8-85F220A1E3A2}" destId="{60032D82-98C4-4811-9C67-FA1AFD391705}" srcOrd="6" destOrd="0" presId="urn:microsoft.com/office/officeart/2005/8/layout/cycle8"/>
    <dgm:cxn modelId="{94DCFE64-ACBB-456F-90B9-95501010AFEE}" type="presParOf" srcId="{5A9482B8-EE79-4649-B6D8-85F220A1E3A2}" destId="{E4486AAA-0A9A-4AB3-A556-B9247231942A}" srcOrd="7" destOrd="0" presId="urn:microsoft.com/office/officeart/2005/8/layout/cycle8"/>
    <dgm:cxn modelId="{205CE507-ECB1-4253-A381-A1175734C5F7}" type="presParOf" srcId="{5A9482B8-EE79-4649-B6D8-85F220A1E3A2}" destId="{16BE9133-B1CF-4D3F-AE0F-E657910205A0}" srcOrd="8" destOrd="0" presId="urn:microsoft.com/office/officeart/2005/8/layout/cycle8"/>
    <dgm:cxn modelId="{871EFCA4-E311-43CC-92D0-6DEE5E81AC76}" type="presParOf" srcId="{5A9482B8-EE79-4649-B6D8-85F220A1E3A2}" destId="{551863E4-2D03-45A4-B59B-2BF509DF7BC1}" srcOrd="9" destOrd="0" presId="urn:microsoft.com/office/officeart/2005/8/layout/cycle8"/>
    <dgm:cxn modelId="{FA82E5FD-B543-4E55-941C-5FCDB9E587B0}" type="presParOf" srcId="{5A9482B8-EE79-4649-B6D8-85F220A1E3A2}" destId="{9DD2F902-9D6B-4926-884F-1A8708FCD86D}" srcOrd="10" destOrd="0" presId="urn:microsoft.com/office/officeart/2005/8/layout/cycle8"/>
    <dgm:cxn modelId="{503B1B78-263B-4D7B-9BB4-F2080AFDF436}" type="presParOf" srcId="{5A9482B8-EE79-4649-B6D8-85F220A1E3A2}" destId="{84114404-3BBD-4C33-B18B-20A9B42A8138}" srcOrd="11" destOrd="0" presId="urn:microsoft.com/office/officeart/2005/8/layout/cycle8"/>
    <dgm:cxn modelId="{17AE9215-236C-4A60-AD84-95458507A1DA}" type="presParOf" srcId="{5A9482B8-EE79-4649-B6D8-85F220A1E3A2}" destId="{60208FE4-D40C-4A9D-99C4-F5C56DA67B98}" srcOrd="12" destOrd="0" presId="urn:microsoft.com/office/officeart/2005/8/layout/cycle8"/>
    <dgm:cxn modelId="{84720794-6F6A-4655-BC8F-5911B0301A14}" type="presParOf" srcId="{5A9482B8-EE79-4649-B6D8-85F220A1E3A2}" destId="{E4C5C5AF-F7E8-449D-AA90-53CDAF993C83}" srcOrd="13" destOrd="0" presId="urn:microsoft.com/office/officeart/2005/8/layout/cycle8"/>
    <dgm:cxn modelId="{BA3CB940-7E75-42CE-B7A6-5898381CF4B0}" type="presParOf" srcId="{5A9482B8-EE79-4649-B6D8-85F220A1E3A2}" destId="{8F752A07-A1DD-4387-B593-13F7A75CB2A7}" srcOrd="14" destOrd="0" presId="urn:microsoft.com/office/officeart/2005/8/layout/cycle8"/>
    <dgm:cxn modelId="{0102D325-55C8-458E-9549-A9E4BAC422E8}" type="presParOf" srcId="{5A9482B8-EE79-4649-B6D8-85F220A1E3A2}" destId="{C0E768E1-6361-4565-A4FC-9CD0BB0A448F}" srcOrd="15" destOrd="0" presId="urn:microsoft.com/office/officeart/2005/8/layout/cycle8"/>
    <dgm:cxn modelId="{2659DB3B-A517-4A43-A8C7-06DDF4C83928}" type="presParOf" srcId="{5A9482B8-EE79-4649-B6D8-85F220A1E3A2}" destId="{79EBB05D-0A1C-4974-BE90-9F98C021AF1B}" srcOrd="16" destOrd="0" presId="urn:microsoft.com/office/officeart/2005/8/layout/cycle8"/>
    <dgm:cxn modelId="{343F8E43-6AFA-41E7-BA67-28446349D9AF}" type="presParOf" srcId="{5A9482B8-EE79-4649-B6D8-85F220A1E3A2}" destId="{68EB3A5E-2852-4496-9FF5-8153F7FA3716}" srcOrd="17" destOrd="0" presId="urn:microsoft.com/office/officeart/2005/8/layout/cycle8"/>
    <dgm:cxn modelId="{DADC6C17-3BF4-48E0-9D14-04B1CC8DB2A6}" type="presParOf" srcId="{5A9482B8-EE79-4649-B6D8-85F220A1E3A2}" destId="{0A3B67EC-DA5C-48D3-B69F-3C0F8BD2B927}" srcOrd="18" destOrd="0" presId="urn:microsoft.com/office/officeart/2005/8/layout/cycle8"/>
    <dgm:cxn modelId="{151C36FD-9612-41FB-A367-9023A644764A}" type="presParOf" srcId="{5A9482B8-EE79-4649-B6D8-85F220A1E3A2}" destId="{8F9EAE7B-9B0F-4AA7-90E9-599A45D33B0B}"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65E302E-384F-47E8-B51E-B5EFFDA9392D}" type="datetimeFigureOut">
              <a:rPr lang="is-IS" smtClean="0"/>
              <a:t>17.08.2016</a:t>
            </a:fld>
            <a:endParaRPr lang="is-I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96BD7BD-914B-430C-B48A-9597EFAA95B6}" type="slidenum">
              <a:rPr lang="is-IS" smtClean="0"/>
              <a:t>‹#›</a:t>
            </a:fld>
            <a:endParaRPr lang="is-IS"/>
          </a:p>
        </p:txBody>
      </p:sp>
    </p:spTree>
    <p:extLst>
      <p:ext uri="{BB962C8B-B14F-4D97-AF65-F5344CB8AC3E}">
        <p14:creationId xmlns:p14="http://schemas.microsoft.com/office/powerpoint/2010/main" val="40863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Komið þið sæl .............................. Ólöf Árnadóttir</a:t>
            </a:r>
            <a:r>
              <a:rPr lang="is-IS" baseline="0" dirty="0" smtClean="0"/>
              <a:t> heiti ég hjúkrunstjóri heilsugæslu Rangáþing hjá Heilbrigðisstofnun Suðurlands, </a:t>
            </a:r>
          </a:p>
          <a:p>
            <a:endParaRPr lang="is-IS" baseline="0" dirty="0" smtClean="0"/>
          </a:p>
          <a:p>
            <a:r>
              <a:rPr lang="is-IS" baseline="0" dirty="0" smtClean="0"/>
              <a:t>Ég útskrifaðist 2003 frá Hjúkrunarfræðideild Háskóla Íslands. </a:t>
            </a:r>
          </a:p>
          <a:p>
            <a:endParaRPr lang="is-IS" baseline="0" dirty="0" smtClean="0"/>
          </a:p>
          <a:p>
            <a:r>
              <a:rPr lang="is-IS" baseline="0" dirty="0" smtClean="0"/>
              <a:t>ÉG   hef unnið við stofunina síðan 2007. </a:t>
            </a:r>
          </a:p>
          <a:p>
            <a:endParaRPr lang="is-IS" baseline="0" dirty="0" smtClean="0"/>
          </a:p>
          <a:p>
            <a:r>
              <a:rPr lang="is-IS" baseline="0" dirty="0" smtClean="0"/>
              <a:t>Árið 2011 ákvað ég að bæta við mig námi........................... og fór í stjórnun í heilbriðigðisþjónustu við Háskólann Á Bifröst </a:t>
            </a:r>
          </a:p>
          <a:p>
            <a:endParaRPr lang="is-IS" baseline="0" dirty="0" smtClean="0"/>
          </a:p>
          <a:p>
            <a:r>
              <a:rPr lang="is-IS" baseline="0" dirty="0" smtClean="0"/>
              <a:t>Mastersverkefnið mitt í því námi............fjallaði um </a:t>
            </a:r>
            <a:r>
              <a:rPr lang="is-IS" sz="1200" b="0" i="0" kern="1200" dirty="0" smtClean="0">
                <a:solidFill>
                  <a:schemeClr val="tx1"/>
                </a:solidFill>
                <a:effectLst/>
                <a:latin typeface="+mn-lt"/>
                <a:ea typeface="+mn-ea"/>
                <a:cs typeface="+mn-cs"/>
              </a:rPr>
              <a:t>Straumlínustjórnun í íslenskum fyrirtækjum : valkostur fyrir heilbrigðisþjónustuna?</a:t>
            </a:r>
          </a:p>
          <a:p>
            <a:endParaRPr lang="is-IS" sz="1200" b="0" i="0" kern="1200" dirty="0" smtClean="0">
              <a:solidFill>
                <a:schemeClr val="tx1"/>
              </a:solidFill>
              <a:effectLst/>
              <a:latin typeface="+mn-lt"/>
              <a:ea typeface="+mn-ea"/>
              <a:cs typeface="+mn-cs"/>
            </a:endParaRPr>
          </a:p>
          <a:p>
            <a:r>
              <a:rPr lang="is-IS" sz="1200" b="0" i="0" kern="1200" dirty="0" smtClean="0">
                <a:solidFill>
                  <a:schemeClr val="tx1"/>
                </a:solidFill>
                <a:effectLst/>
                <a:latin typeface="+mn-lt"/>
                <a:ea typeface="+mn-ea"/>
                <a:cs typeface="+mn-cs"/>
              </a:rPr>
              <a:t>Sú</a:t>
            </a:r>
            <a:r>
              <a:rPr lang="is-IS" sz="1200" b="0" i="0" kern="1200" baseline="0" dirty="0" smtClean="0">
                <a:solidFill>
                  <a:schemeClr val="tx1"/>
                </a:solidFill>
                <a:effectLst/>
                <a:latin typeface="+mn-lt"/>
                <a:ea typeface="+mn-ea"/>
                <a:cs typeface="+mn-cs"/>
              </a:rPr>
              <a:t> reyna sem ég öðlaðist í náminu.......... hefur gefið mér ótal tækifæri sem stjórnandi við að vinna að breytingum........... og þá sérstaklega umbótavinnu inna heilsugæslunnar. </a:t>
            </a:r>
          </a:p>
          <a:p>
            <a:endParaRPr lang="is-IS" sz="1200" b="0" i="0" kern="1200" baseline="0" dirty="0" smtClean="0">
              <a:solidFill>
                <a:schemeClr val="tx1"/>
              </a:solidFill>
              <a:effectLst/>
              <a:latin typeface="+mn-lt"/>
              <a:ea typeface="+mn-ea"/>
              <a:cs typeface="+mn-cs"/>
            </a:endParaRPr>
          </a:p>
          <a:p>
            <a:r>
              <a:rPr lang="is-IS" sz="1200" b="0" i="0" kern="1200" baseline="0" dirty="0" smtClean="0">
                <a:solidFill>
                  <a:schemeClr val="tx1"/>
                </a:solidFill>
                <a:effectLst/>
                <a:latin typeface="+mn-lt"/>
                <a:ea typeface="+mn-ea"/>
                <a:cs typeface="+mn-cs"/>
              </a:rPr>
              <a:t>Í þessum fyrirlestri ................langa mig að sýna ykkur......  hvernig þverfagleg teymisvinna getur verið valkosstur í umbótastarfi og hvernig hún hefur breytt starfsumhverfi okkar á heilsugæslu Rangarþings til hins betra.</a:t>
            </a:r>
            <a:endParaRPr lang="is-I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6BD7BD-914B-430C-B48A-9597EFAA95B6}" type="slidenum">
              <a:rPr lang="is-IS" smtClean="0"/>
              <a:t>1</a:t>
            </a:fld>
            <a:endParaRPr lang="is-IS"/>
          </a:p>
        </p:txBody>
      </p:sp>
    </p:spTree>
    <p:extLst>
      <p:ext uri="{BB962C8B-B14F-4D97-AF65-F5344CB8AC3E}">
        <p14:creationId xmlns:p14="http://schemas.microsoft.com/office/powerpoint/2010/main" val="1415110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aseline="0" dirty="0" smtClean="0"/>
              <a:t>Þegar horft er til baka hefur margt á unnist og er listinn hér að ofan aðeins brot . ...........hins vegar gefur hann glöggva mynd og endurspeglar að einhverju leyti ...........................útkomuna sem maður vildi sjá. </a:t>
            </a:r>
          </a:p>
          <a:p>
            <a:endParaRPr lang="is-IS" baseline="0" dirty="0" smtClean="0"/>
          </a:p>
          <a:p>
            <a:r>
              <a:rPr lang="is-IS" baseline="0" dirty="0" smtClean="0"/>
              <a:t>EN         vinnan er stöðug.............. og tekur miklum breytingum Frá ..............jafnvel degi til dags. </a:t>
            </a:r>
          </a:p>
          <a:p>
            <a:r>
              <a:rPr lang="is-IS" baseline="0" dirty="0" smtClean="0"/>
              <a:t>Þar sem heilbrigðisþjónustan er svo óáþreifanleg hefur sýnt sig að með bættum verkeflum, aukinn þverfaglegri samvinnu hefur dagleg vinna stór batnað. </a:t>
            </a:r>
          </a:p>
          <a:p>
            <a:endParaRPr lang="is-IS" baseline="0" dirty="0" smtClean="0"/>
          </a:p>
          <a:p>
            <a:r>
              <a:rPr lang="is-IS" baseline="0" dirty="0" smtClean="0"/>
              <a:t>Starfsfólk upplifir aukinn tíma til að sinna verkefnu sem það átti erfitt með áður vegna annríkis. </a:t>
            </a:r>
          </a:p>
          <a:p>
            <a:r>
              <a:rPr lang="is-IS" baseline="0" dirty="0" smtClean="0"/>
              <a:t>Starfsólk er mótttækilegar fyrir breytingum, </a:t>
            </a:r>
          </a:p>
          <a:p>
            <a:r>
              <a:rPr lang="is-IS" baseline="0" dirty="0" smtClean="0"/>
              <a:t>Starfsfólk er öruggar með það sem það er að gera getur leitað til fleiri faghópa ..........................veit hvert það á að leita.</a:t>
            </a:r>
          </a:p>
          <a:p>
            <a:r>
              <a:rPr lang="is-IS" baseline="0" dirty="0" smtClean="0"/>
              <a:t>Biðtími eftir tíma læknis hefur minnkað.</a:t>
            </a:r>
          </a:p>
          <a:p>
            <a:r>
              <a:rPr lang="is-IS" baseline="0" dirty="0" smtClean="0"/>
              <a:t>Hjúkrunarfræðinga svar töluvert fleiri símtölum en áður hefur aukist margfalt, þeir eru bæði í ráðgjöf beint um ákveðna hluti en líka leiðbeiningar um heilbigðisþjónustuna.</a:t>
            </a:r>
          </a:p>
          <a:p>
            <a:r>
              <a:rPr lang="is-IS" baseline="0" dirty="0" smtClean="0"/>
              <a:t>Móttökuritarar eru vissir hver þeir eiga vísa skjólstæðingum í úrræði.</a:t>
            </a:r>
          </a:p>
          <a:p>
            <a:r>
              <a:rPr lang="is-IS" baseline="0" dirty="0" smtClean="0"/>
              <a:t>Við höfum getið tekið að okkur fleiri verkefni en áður – heimahjúkrun hefur stór aukist og árið 2011 voru vitjanir um 27 á viku en eru nú 43. Meðaltími vitjunar er 1,3 tími. </a:t>
            </a:r>
          </a:p>
          <a:p>
            <a:r>
              <a:rPr lang="is-IS" baseline="0" dirty="0" smtClean="0"/>
              <a:t>Skjólstæðingum er ekki neitað um þjónustu þrátt fyrir að fá ekki þá þjónstu sem það óskar í fyrstu. </a:t>
            </a:r>
          </a:p>
          <a:p>
            <a:r>
              <a:rPr lang="is-IS" baseline="0" dirty="0" smtClean="0"/>
              <a:t>Svo mætti lengi telja.</a:t>
            </a:r>
          </a:p>
          <a:p>
            <a:endParaRPr lang="is-IS" baseline="0" dirty="0" smtClean="0"/>
          </a:p>
          <a:p>
            <a:endParaRPr lang="is-IS" baseline="0" dirty="0" smtClean="0"/>
          </a:p>
          <a:p>
            <a:endParaRPr lang="is-IS" baseline="0" dirty="0" smtClean="0"/>
          </a:p>
        </p:txBody>
      </p:sp>
      <p:sp>
        <p:nvSpPr>
          <p:cNvPr id="4" name="Slide Number Placeholder 3"/>
          <p:cNvSpPr>
            <a:spLocks noGrp="1"/>
          </p:cNvSpPr>
          <p:nvPr>
            <p:ph type="sldNum" sz="quarter" idx="10"/>
          </p:nvPr>
        </p:nvSpPr>
        <p:spPr/>
        <p:txBody>
          <a:bodyPr/>
          <a:lstStyle/>
          <a:p>
            <a:fld id="{196BD7BD-914B-430C-B48A-9597EFAA95B6}" type="slidenum">
              <a:rPr lang="is-IS" smtClean="0"/>
              <a:t>10</a:t>
            </a:fld>
            <a:endParaRPr lang="is-IS"/>
          </a:p>
        </p:txBody>
      </p:sp>
    </p:spTree>
    <p:extLst>
      <p:ext uri="{BB962C8B-B14F-4D97-AF65-F5344CB8AC3E}">
        <p14:creationId xmlns:p14="http://schemas.microsoft.com/office/powerpoint/2010/main" val="265296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Það kom í ljós </a:t>
            </a:r>
            <a:r>
              <a:rPr lang="is-IS" baseline="0" dirty="0" smtClean="0"/>
              <a:t>í þeirri umbótarvinnu ...............sem ekki var ljóst í byrjun.............að teymisvinna er stór þátttur í þeirri vinnu. </a:t>
            </a:r>
          </a:p>
          <a:p>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r>
              <a:rPr lang="is-IS" baseline="0" dirty="0" smtClean="0"/>
              <a:t>Það má bersýnilega sjá að þegar markmiðin voru sett kom hugtakið teymisvinna þar hvergi nærri ...................hins vegar má segja að hún sé rauði þráðurinn ...........eða leiðin að þeim markmiðum sem sett voru í upphafi. </a:t>
            </a:r>
          </a:p>
          <a:p>
            <a:endParaRPr lang="is-IS" baseline="0" dirty="0" smtClean="0"/>
          </a:p>
          <a:p>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r>
              <a:rPr lang="is-IS" baseline="0" dirty="0" smtClean="0"/>
              <a:t>Það hefur líka sýnt sig að einstaklingar eru ekki eins lengi án úrræða........................um hjá okkur áður en sérfærðiþekking kemur inn. Starfsfolkið er orði duglegar að átta sig á takmörkum sínum sem og getum og leitar fyrr í ráðgjöf en ella. </a:t>
            </a:r>
          </a:p>
          <a:p>
            <a:r>
              <a:rPr lang="is-IS" baseline="0" dirty="0" smtClean="0"/>
              <a:t>Þetta hefur orðið til þess að við erum ekki alltaf að slökkva elda fremur erum við að eflast í starfi og verðum styrkari. </a:t>
            </a:r>
          </a:p>
          <a:p>
            <a:endParaRPr lang="is-IS" dirty="0"/>
          </a:p>
        </p:txBody>
      </p:sp>
      <p:sp>
        <p:nvSpPr>
          <p:cNvPr id="4" name="Slide Number Placeholder 3"/>
          <p:cNvSpPr>
            <a:spLocks noGrp="1"/>
          </p:cNvSpPr>
          <p:nvPr>
            <p:ph type="sldNum" sz="quarter" idx="10"/>
          </p:nvPr>
        </p:nvSpPr>
        <p:spPr/>
        <p:txBody>
          <a:bodyPr/>
          <a:lstStyle/>
          <a:p>
            <a:fld id="{196BD7BD-914B-430C-B48A-9597EFAA95B6}" type="slidenum">
              <a:rPr lang="is-IS" smtClean="0"/>
              <a:t>11</a:t>
            </a:fld>
            <a:endParaRPr lang="is-IS"/>
          </a:p>
        </p:txBody>
      </p:sp>
    </p:spTree>
    <p:extLst>
      <p:ext uri="{BB962C8B-B14F-4D97-AF65-F5344CB8AC3E}">
        <p14:creationId xmlns:p14="http://schemas.microsoft.com/office/powerpoint/2010/main" val="83728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196BD7BD-914B-430C-B48A-9597EFAA95B6}" type="slidenum">
              <a:rPr lang="is-IS" smtClean="0"/>
              <a:t>12</a:t>
            </a:fld>
            <a:endParaRPr lang="is-IS"/>
          </a:p>
        </p:txBody>
      </p:sp>
    </p:spTree>
    <p:extLst>
      <p:ext uri="{BB962C8B-B14F-4D97-AF65-F5344CB8AC3E}">
        <p14:creationId xmlns:p14="http://schemas.microsoft.com/office/powerpoint/2010/main" val="48342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196BD7BD-914B-430C-B48A-9597EFAA95B6}" type="slidenum">
              <a:rPr lang="is-IS" smtClean="0"/>
              <a:t>13</a:t>
            </a:fld>
            <a:endParaRPr lang="is-IS"/>
          </a:p>
        </p:txBody>
      </p:sp>
    </p:spTree>
    <p:extLst>
      <p:ext uri="{BB962C8B-B14F-4D97-AF65-F5344CB8AC3E}">
        <p14:creationId xmlns:p14="http://schemas.microsoft.com/office/powerpoint/2010/main" val="55424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Upptökusvæði heilsugæslu Rangárþings er Rangárvallasýsla.</a:t>
            </a:r>
            <a:r>
              <a:rPr lang="is-IS" baseline="0" dirty="0" smtClean="0"/>
              <a:t>  eru Rangárþing ytra, Rangárþing eystra og Ásahreppur. </a:t>
            </a:r>
          </a:p>
          <a:p>
            <a:endParaRPr lang="is-IS" baseline="0" dirty="0" smtClean="0"/>
          </a:p>
          <a:p>
            <a:r>
              <a:rPr lang="is-IS" baseline="0" dirty="0" smtClean="0"/>
              <a:t>Rauða afmarkaða svæðinu á kortinu hér til hliða nær upp á mitt hálendi og niður að sjó. </a:t>
            </a:r>
          </a:p>
          <a:p>
            <a:r>
              <a:rPr lang="is-IS" baseline="0" dirty="0" smtClean="0"/>
              <a:t>	Íbúar svæðisins eru um það bil  3.500. </a:t>
            </a:r>
          </a:p>
          <a:p>
            <a:endParaRPr lang="is-IS" baseline="0" dirty="0" smtClean="0"/>
          </a:p>
          <a:p>
            <a:endParaRPr lang="is-IS" baseline="0" dirty="0" smtClean="0"/>
          </a:p>
          <a:p>
            <a:endParaRPr lang="is-IS" baseline="0" dirty="0" smtClean="0"/>
          </a:p>
          <a:p>
            <a:r>
              <a:rPr lang="is-IS" baseline="0" dirty="0" smtClean="0"/>
              <a:t>Heilsugæslustöðvarnar eu tvær ......staðsettar á Hellu og Hvolsvelli  með 13 kílómetra millibili     Þær voru sameinaðar í eina rekstareiningu árið 1998. </a:t>
            </a:r>
          </a:p>
          <a:p>
            <a:endParaRPr lang="is-IS" baseline="0" dirty="0" smtClean="0"/>
          </a:p>
          <a:p>
            <a:endParaRPr lang="is-IS" baseline="0" dirty="0" smtClean="0"/>
          </a:p>
          <a:p>
            <a:r>
              <a:rPr lang="is-IS" baseline="0" dirty="0" smtClean="0"/>
              <a:t>Þrátt fyrir það að vera sameinaðar árið 1998,  var ekki búið að samþætta alla starfsemina nema að litlu leyti.</a:t>
            </a:r>
          </a:p>
          <a:p>
            <a:endParaRPr lang="is-IS" baseline="0" dirty="0" smtClean="0"/>
          </a:p>
          <a:p>
            <a:r>
              <a:rPr lang="is-IS" baseline="0" dirty="0" smtClean="0"/>
              <a:t>. </a:t>
            </a:r>
          </a:p>
          <a:p>
            <a:endParaRPr lang="is-IS" baseline="0" dirty="0" smtClean="0"/>
          </a:p>
        </p:txBody>
      </p:sp>
      <p:sp>
        <p:nvSpPr>
          <p:cNvPr id="4" name="Slide Number Placeholder 3"/>
          <p:cNvSpPr>
            <a:spLocks noGrp="1"/>
          </p:cNvSpPr>
          <p:nvPr>
            <p:ph type="sldNum" sz="quarter" idx="10"/>
          </p:nvPr>
        </p:nvSpPr>
        <p:spPr/>
        <p:txBody>
          <a:bodyPr/>
          <a:lstStyle/>
          <a:p>
            <a:fld id="{196BD7BD-914B-430C-B48A-9597EFAA95B6}" type="slidenum">
              <a:rPr lang="is-IS" smtClean="0"/>
              <a:t>2</a:t>
            </a:fld>
            <a:endParaRPr lang="is-IS"/>
          </a:p>
        </p:txBody>
      </p:sp>
    </p:spTree>
    <p:extLst>
      <p:ext uri="{BB962C8B-B14F-4D97-AF65-F5344CB8AC3E}">
        <p14:creationId xmlns:p14="http://schemas.microsoft.com/office/powerpoint/2010/main" val="276899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smtClean="0"/>
          </a:p>
          <a:p>
            <a:r>
              <a:rPr lang="is-IS" baseline="0" dirty="0" smtClean="0"/>
              <a:t>Árið 2011 urður þáttaskil í  þjónustu heilsugæslu Rangárings..........þegar  slysa og bráðamóttaka var  opnu á HSU Selfossi. </a:t>
            </a:r>
          </a:p>
          <a:p>
            <a:endParaRPr lang="is-IS" baseline="0" dirty="0" smtClean="0"/>
          </a:p>
          <a:p>
            <a:r>
              <a:rPr lang="is-IS" baseline="0" dirty="0" smtClean="0"/>
              <a:t>Sú breyting hafi í för með sér að einungi neyðarvaktir lækna............. voru í boði eftir hefðbundnan opnunartíma...  Í stað hefðbundinar vaktþjónustu áður............  </a:t>
            </a:r>
          </a:p>
          <a:p>
            <a:endParaRPr lang="is-IS" baseline="0" dirty="0" smtClean="0"/>
          </a:p>
          <a:p>
            <a:r>
              <a:rPr lang="is-IS" baseline="0" dirty="0" smtClean="0"/>
              <a:t> Við breytinguna ...............var krafa frá þjónustuþegum að þjónustan ætti að vera í héraði.  </a:t>
            </a:r>
          </a:p>
          <a:p>
            <a:endParaRPr lang="is-IS" baseline="0" dirty="0" smtClean="0"/>
          </a:p>
          <a:p>
            <a:endParaRPr lang="is-IS" baseline="0" dirty="0" smtClean="0"/>
          </a:p>
          <a:p>
            <a:r>
              <a:rPr lang="is-IS" baseline="0" dirty="0" smtClean="0"/>
              <a:t>Við breytingu á vaktþjónustinn var farið í að samþætta starfseminna á þessum tveimur stöðvum, af meiri krafti en áður.</a:t>
            </a:r>
          </a:p>
          <a:p>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Þessi þáttaskil urður til þesss að starfsemin  var öll endurskoðuð.</a:t>
            </a:r>
          </a:p>
          <a:p>
            <a:endParaRPr lang="is-IS" baseline="0" dirty="0" smtClean="0"/>
          </a:p>
          <a:p>
            <a:r>
              <a:rPr lang="is-IS" baseline="0" dirty="0" smtClean="0"/>
              <a:t>Umkvörtunarefni </a:t>
            </a:r>
          </a:p>
          <a:p>
            <a:r>
              <a:rPr lang="is-IS" baseline="0" dirty="0" smtClean="0"/>
              <a:t>	skjólstæðinga voru að  ná ekki sambandi við lækni eða ........... eða öðrum heilbrigðisstarfsmanni.</a:t>
            </a:r>
          </a:p>
          <a:p>
            <a:r>
              <a:rPr lang="is-IS" baseline="0" dirty="0" smtClean="0"/>
              <a:t>Þeir kvöruðu um að fá ekki niðurstöður úr rannsóknum.................að ekki var haft samband við því vegna vandkvæða sem þurftu eftirfylgni með.  </a:t>
            </a:r>
          </a:p>
          <a:p>
            <a:endParaRPr lang="is-IS" baseline="0" dirty="0" smtClean="0"/>
          </a:p>
          <a:p>
            <a:r>
              <a:rPr lang="is-IS" baseline="0" dirty="0" smtClean="0"/>
              <a:t>Móttökuritara áttu í erfiðleikum með að leiðbeina hvert ætti að leita..........voru úrræðalausir . </a:t>
            </a:r>
          </a:p>
          <a:p>
            <a:endParaRPr lang="is-IS" baseline="0" dirty="0" smtClean="0"/>
          </a:p>
          <a:p>
            <a:r>
              <a:rPr lang="is-IS" baseline="0" dirty="0" smtClean="0"/>
              <a:t>Starfsmenn voru einnig óánægðir í vinnu og .....................fundu að þeir áttu erfitt með að valda vinnunni vegna álags.</a:t>
            </a:r>
          </a:p>
          <a:p>
            <a:endParaRPr lang="is-IS" baseline="0" dirty="0" smtClean="0"/>
          </a:p>
          <a:p>
            <a:r>
              <a:rPr lang="is-IS" baseline="0" dirty="0" smtClean="0"/>
              <a:t>Ákall um umbætur voru miklar. </a:t>
            </a:r>
          </a:p>
        </p:txBody>
      </p:sp>
      <p:sp>
        <p:nvSpPr>
          <p:cNvPr id="4" name="Slide Number Placeholder 3"/>
          <p:cNvSpPr>
            <a:spLocks noGrp="1"/>
          </p:cNvSpPr>
          <p:nvPr>
            <p:ph type="sldNum" sz="quarter" idx="10"/>
          </p:nvPr>
        </p:nvSpPr>
        <p:spPr/>
        <p:txBody>
          <a:bodyPr/>
          <a:lstStyle/>
          <a:p>
            <a:fld id="{196BD7BD-914B-430C-B48A-9597EFAA95B6}" type="slidenum">
              <a:rPr lang="is-IS" smtClean="0"/>
              <a:t>3</a:t>
            </a:fld>
            <a:endParaRPr lang="is-IS"/>
          </a:p>
        </p:txBody>
      </p:sp>
    </p:spTree>
    <p:extLst>
      <p:ext uri="{BB962C8B-B14F-4D97-AF65-F5344CB8AC3E}">
        <p14:creationId xmlns:p14="http://schemas.microsoft.com/office/powerpoint/2010/main" val="268986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Aðferðafærðin við</a:t>
            </a:r>
            <a:r>
              <a:rPr lang="is-IS" baseline="0" dirty="0" smtClean="0"/>
              <a:t> umbótarvinnuna var ekki langt undan..............eins og fram kom áðan hafði ég hafði kynnst lean í námi mínu við háskólann á Bifröst.</a:t>
            </a:r>
          </a:p>
          <a:p>
            <a:endParaRPr lang="is-IS" baseline="0" dirty="0" smtClean="0"/>
          </a:p>
          <a:p>
            <a:endParaRPr lang="is-IS" baseline="0" dirty="0" smtClean="0"/>
          </a:p>
          <a:p>
            <a:r>
              <a:rPr lang="is-IS" dirty="0" smtClean="0"/>
              <a:t>Var sú aðferðafærði nýtt í þetta verkefni</a:t>
            </a:r>
            <a:r>
              <a:rPr lang="is-IS" baseline="0" dirty="0" smtClean="0"/>
              <a:t>..................til að ná þeim markmiðum sem sett voru.</a:t>
            </a:r>
          </a:p>
          <a:p>
            <a:r>
              <a:rPr lang="is-IS" baseline="0" dirty="0" smtClean="0"/>
              <a:t>Þau verkefæri sem eru til taks voru einning nýtt.............stöðugar umbætur</a:t>
            </a:r>
            <a:endParaRPr lang="is-IS" dirty="0"/>
          </a:p>
        </p:txBody>
      </p:sp>
      <p:sp>
        <p:nvSpPr>
          <p:cNvPr id="4" name="Slide Number Placeholder 3"/>
          <p:cNvSpPr>
            <a:spLocks noGrp="1"/>
          </p:cNvSpPr>
          <p:nvPr>
            <p:ph type="sldNum" sz="quarter" idx="10"/>
          </p:nvPr>
        </p:nvSpPr>
        <p:spPr/>
        <p:txBody>
          <a:bodyPr/>
          <a:lstStyle/>
          <a:p>
            <a:fld id="{196BD7BD-914B-430C-B48A-9597EFAA95B6}" type="slidenum">
              <a:rPr lang="is-IS" smtClean="0"/>
              <a:t>4</a:t>
            </a:fld>
            <a:endParaRPr lang="is-IS"/>
          </a:p>
        </p:txBody>
      </p:sp>
    </p:spTree>
    <p:extLst>
      <p:ext uri="{BB962C8B-B14F-4D97-AF65-F5344CB8AC3E}">
        <p14:creationId xmlns:p14="http://schemas.microsoft.com/office/powerpoint/2010/main" val="247669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aseline="0" dirty="0" smtClean="0"/>
              <a:t>Verkefnin voru æði mörg ..............þau snéust mikið um úrræðaleysi í þjónustunni.  </a:t>
            </a:r>
          </a:p>
          <a:p>
            <a:endParaRPr lang="is-IS" baseline="0" dirty="0" smtClean="0"/>
          </a:p>
          <a:p>
            <a:r>
              <a:rPr lang="is-IS" dirty="0" smtClean="0"/>
              <a:t>Þegar</a:t>
            </a:r>
            <a:r>
              <a:rPr lang="is-IS" baseline="0" dirty="0" smtClean="0"/>
              <a:t> farið var að rýna í starfemina og hlutsta á það sem ábótavant var.......... kom í ...................................að hver væri að vinna eftir sínu höfði. ....lítil samfella var í þjónustunni</a:t>
            </a:r>
          </a:p>
          <a:p>
            <a:endParaRPr lang="is-IS" baseline="0" dirty="0" smtClean="0"/>
          </a:p>
          <a:p>
            <a:endParaRPr lang="is-IS" baseline="0" dirty="0" smtClean="0"/>
          </a:p>
          <a:p>
            <a:r>
              <a:rPr lang="is-IS" baseline="0" dirty="0" smtClean="0"/>
              <a:t>Við vorum að elta skotið á okkur.   Starfsfólk upplifði sig vanmáttugt og fannst það ekki vera að gera rétta hluti.......var óöruggt. </a:t>
            </a:r>
            <a:endParaRPr lang="is-IS" dirty="0" smtClean="0"/>
          </a:p>
          <a:p>
            <a:endParaRPr lang="is-IS" baseline="0" dirty="0" smtClean="0"/>
          </a:p>
          <a:p>
            <a:endParaRPr lang="is-IS" baseline="0" dirty="0" smtClean="0"/>
          </a:p>
          <a:p>
            <a:r>
              <a:rPr lang="is-IS" baseline="0" dirty="0" smtClean="0"/>
              <a:t>Verkefnin  voru sett upp sem lausnir að leiðum til umbóta. </a:t>
            </a:r>
          </a:p>
          <a:p>
            <a:endParaRPr lang="is-IS" baseline="0" dirty="0" smtClean="0"/>
          </a:p>
          <a:p>
            <a:r>
              <a:rPr lang="is-IS" baseline="0" dirty="0" smtClean="0"/>
              <a:t>Upphrópanirnar hér að ofan er brot af þeim ................umkvörtunum sem voru í gangi.............en umfram allt mikilvægar til nýtinga í umbótavinnunni. </a:t>
            </a:r>
          </a:p>
          <a:p>
            <a:endParaRPr lang="is-IS" baseline="0" dirty="0" smtClean="0"/>
          </a:p>
          <a:p>
            <a:r>
              <a:rPr lang="is-IS" baseline="0" dirty="0" smtClean="0"/>
              <a:t>Starfsfólkið var  þátttakendur í umbótavinnu frá upphafi og lögðu til leiðir að lausnum. </a:t>
            </a:r>
          </a:p>
          <a:p>
            <a:endParaRPr lang="is-IS" dirty="0" smtClean="0"/>
          </a:p>
          <a:p>
            <a:endParaRPr lang="is-IS" dirty="0" smtClean="0"/>
          </a:p>
          <a:p>
            <a:endParaRPr lang="is-IS" dirty="0" smtClean="0"/>
          </a:p>
        </p:txBody>
      </p:sp>
      <p:sp>
        <p:nvSpPr>
          <p:cNvPr id="4" name="Slide Number Placeholder 3"/>
          <p:cNvSpPr>
            <a:spLocks noGrp="1"/>
          </p:cNvSpPr>
          <p:nvPr>
            <p:ph type="sldNum" sz="quarter" idx="10"/>
          </p:nvPr>
        </p:nvSpPr>
        <p:spPr/>
        <p:txBody>
          <a:bodyPr/>
          <a:lstStyle/>
          <a:p>
            <a:fld id="{196BD7BD-914B-430C-B48A-9597EFAA95B6}" type="slidenum">
              <a:rPr lang="is-IS" smtClean="0"/>
              <a:t>5</a:t>
            </a:fld>
            <a:endParaRPr lang="is-IS"/>
          </a:p>
        </p:txBody>
      </p:sp>
    </p:spTree>
    <p:extLst>
      <p:ext uri="{BB962C8B-B14F-4D97-AF65-F5344CB8AC3E}">
        <p14:creationId xmlns:p14="http://schemas.microsoft.com/office/powerpoint/2010/main" val="878180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Kröfurnar voru nokkuð ljósar ..............minni biðtími, betri eftirfylgd,</a:t>
            </a:r>
            <a:r>
              <a:rPr lang="is-IS" baseline="0" dirty="0" smtClean="0"/>
              <a:t> mæta þörfum uppfyllta væntingar og bæta starfsumhverfið.</a:t>
            </a:r>
            <a:endParaRPr lang="is-IS" dirty="0" smtClean="0"/>
          </a:p>
          <a:p>
            <a:endParaRPr lang="is-IS" dirty="0" smtClean="0"/>
          </a:p>
          <a:p>
            <a:r>
              <a:rPr lang="is-IS" dirty="0" smtClean="0"/>
              <a:t>Og</a:t>
            </a:r>
            <a:r>
              <a:rPr lang="is-IS" baseline="0" dirty="0" smtClean="0"/>
              <a:t> megin þemu úrbótann voru þessi........... Minni biðtími, betri eftirfylgd. Þörfum mætt og væntingar uppfylgdar</a:t>
            </a:r>
          </a:p>
          <a:p>
            <a:endParaRPr lang="is-IS" dirty="0" smtClean="0"/>
          </a:p>
          <a:p>
            <a:r>
              <a:rPr lang="is-IS" dirty="0" smtClean="0"/>
              <a:t>Upp fóru að koma verkferlar sem miðuðu að þeim</a:t>
            </a:r>
            <a:r>
              <a:rPr lang="is-IS" baseline="0" dirty="0" smtClean="0"/>
              <a:t> væntingum sem uppi voru. </a:t>
            </a:r>
          </a:p>
          <a:p>
            <a:endParaRPr lang="is-IS" baseline="0" dirty="0" smtClean="0"/>
          </a:p>
          <a:p>
            <a:r>
              <a:rPr lang="is-IS" baseline="0" dirty="0" smtClean="0"/>
              <a:t>Var þjónustan hólfuð niður í heilsugæsluþjonustu og bráðaþjónustu........................................... </a:t>
            </a:r>
          </a:p>
          <a:p>
            <a:endParaRPr lang="is-IS" baseline="0" dirty="0" smtClean="0"/>
          </a:p>
          <a:p>
            <a:r>
              <a:rPr lang="is-IS" baseline="0" dirty="0" smtClean="0"/>
              <a:t>Þó auðvitað  er vinnana þessar hluta  svo nátengt að erfitt getur verið að skilgreina þar á  milli.........</a:t>
            </a:r>
          </a:p>
          <a:p>
            <a:endParaRPr lang="is-IS" dirty="0" smtClean="0"/>
          </a:p>
          <a:p>
            <a:endParaRPr lang="is-IS" dirty="0" smtClean="0"/>
          </a:p>
        </p:txBody>
      </p:sp>
      <p:sp>
        <p:nvSpPr>
          <p:cNvPr id="4" name="Slide Number Placeholder 3"/>
          <p:cNvSpPr>
            <a:spLocks noGrp="1"/>
          </p:cNvSpPr>
          <p:nvPr>
            <p:ph type="sldNum" sz="quarter" idx="10"/>
          </p:nvPr>
        </p:nvSpPr>
        <p:spPr/>
        <p:txBody>
          <a:bodyPr/>
          <a:lstStyle/>
          <a:p>
            <a:fld id="{196BD7BD-914B-430C-B48A-9597EFAA95B6}" type="slidenum">
              <a:rPr lang="is-IS" smtClean="0"/>
              <a:t>6</a:t>
            </a:fld>
            <a:endParaRPr lang="is-IS"/>
          </a:p>
        </p:txBody>
      </p:sp>
    </p:spTree>
    <p:extLst>
      <p:ext uri="{BB962C8B-B14F-4D97-AF65-F5344CB8AC3E}">
        <p14:creationId xmlns:p14="http://schemas.microsoft.com/office/powerpoint/2010/main" val="3953233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smtClean="0"/>
          </a:p>
          <a:p>
            <a:endParaRPr lang="is-IS" dirty="0" smtClean="0"/>
          </a:p>
          <a:p>
            <a:r>
              <a:rPr lang="is-IS" dirty="0" smtClean="0"/>
              <a:t>Því </a:t>
            </a:r>
            <a:r>
              <a:rPr lang="is-IS" baseline="0" dirty="0" smtClean="0"/>
              <a:t> voru sett markmið......................... en leiðir að markmiðum voru ekki alveg ljósar en ætlunin var að auka skilvirkni og bæta gæði þjónustunnar. </a:t>
            </a:r>
          </a:p>
          <a:p>
            <a:endParaRPr lang="is-IS" baseline="0" dirty="0" smtClean="0"/>
          </a:p>
          <a:p>
            <a:endParaRPr lang="is-IS" baseline="0" dirty="0" smtClean="0"/>
          </a:p>
          <a:p>
            <a:r>
              <a:rPr lang="is-IS" baseline="0" dirty="0" smtClean="0"/>
              <a:t>Stjórnendur og starfsfólk geri sér vel fyrir takmörkun ...................ekki væri til meira fjármagn. </a:t>
            </a:r>
          </a:p>
          <a:p>
            <a:endParaRPr lang="is-IS" baseline="0" dirty="0" smtClean="0"/>
          </a:p>
          <a:p>
            <a:r>
              <a:rPr lang="is-IS" baseline="0" dirty="0" smtClean="0"/>
              <a:t>Því var ekki hægt að auka við starfssemina í þeim skilningi............ það þurfti að gera breytingar að innan. </a:t>
            </a:r>
          </a:p>
          <a:p>
            <a:endParaRPr lang="is-IS" baseline="0" dirty="0" smtClean="0"/>
          </a:p>
          <a:p>
            <a:r>
              <a:rPr lang="is-IS" baseline="0" dirty="0" smtClean="0"/>
              <a:t>Stjórnendur urðu því að hugsa...................á þannvegin að umbæturnar ........sem ættu eftir að eiga sér stað myndu ekki kosta stofnunina aukið fé................. fremur koma á hagræðingu sem myndi leiða til minni fjárútláta til lengri tíma litið. </a:t>
            </a:r>
          </a:p>
          <a:p>
            <a:endParaRPr lang="is-IS" baseline="0" dirty="0" smtClean="0"/>
          </a:p>
          <a:p>
            <a:r>
              <a:rPr lang="is-IS" baseline="0" dirty="0" smtClean="0"/>
              <a:t>Markmiðin voru frekar almenn og sett upp var upp tímarammi á þeim til 5 ára. </a:t>
            </a:r>
          </a:p>
        </p:txBody>
      </p:sp>
      <p:sp>
        <p:nvSpPr>
          <p:cNvPr id="4" name="Slide Number Placeholder 3"/>
          <p:cNvSpPr>
            <a:spLocks noGrp="1"/>
          </p:cNvSpPr>
          <p:nvPr>
            <p:ph type="sldNum" sz="quarter" idx="10"/>
          </p:nvPr>
        </p:nvSpPr>
        <p:spPr/>
        <p:txBody>
          <a:bodyPr/>
          <a:lstStyle/>
          <a:p>
            <a:fld id="{196BD7BD-914B-430C-B48A-9597EFAA95B6}" type="slidenum">
              <a:rPr lang="is-IS" smtClean="0"/>
              <a:t>7</a:t>
            </a:fld>
            <a:endParaRPr lang="is-IS"/>
          </a:p>
        </p:txBody>
      </p:sp>
    </p:spTree>
    <p:extLst>
      <p:ext uri="{BB962C8B-B14F-4D97-AF65-F5344CB8AC3E}">
        <p14:creationId xmlns:p14="http://schemas.microsoft.com/office/powerpoint/2010/main" val="179637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Fljótt var ljóst að umbótavinna</a:t>
            </a:r>
            <a:r>
              <a:rPr lang="is-IS" baseline="0" dirty="0" smtClean="0"/>
              <a:t> spannaði........................... magt meira en eingöngu það sem átti við starfsemi og starfsfólk heilsugæslu Ranárþings.  </a:t>
            </a:r>
          </a:p>
          <a:p>
            <a:endParaRPr lang="is-IS" baseline="0" dirty="0" smtClean="0"/>
          </a:p>
          <a:p>
            <a:r>
              <a:rPr lang="is-IS" baseline="0" dirty="0" smtClean="0"/>
              <a:t>Og ýmsar takmakanir voru á umbótarvinnunni. </a:t>
            </a:r>
          </a:p>
          <a:p>
            <a:endParaRPr lang="is-IS" baseline="0" dirty="0" smtClean="0"/>
          </a:p>
          <a:p>
            <a:r>
              <a:rPr lang="is-IS" baseline="0" dirty="0" smtClean="0"/>
              <a:t>Verkferlanir þurftu því  ....... að draga mið af því  .....................og auka þurfti þverfaglega samvinnu .........og koma á tengslaneti.</a:t>
            </a:r>
          </a:p>
          <a:p>
            <a:endParaRPr lang="is-IS" baseline="0" dirty="0" smtClean="0"/>
          </a:p>
          <a:p>
            <a:r>
              <a:rPr lang="is-IS" baseline="0" dirty="0" smtClean="0"/>
              <a:t>Teymisvinna var hugsuð sem leið fyrir ........ekki sýst starfsfólk en skólstæðinga .....................á réttu mögulegu meðferð án þess að þeir skjólstæðingar ...................þyrftu  sjálfir að vera að berjast í kerfinu.</a:t>
            </a:r>
          </a:p>
          <a:p>
            <a:endParaRPr lang="is-IS" dirty="0"/>
          </a:p>
        </p:txBody>
      </p:sp>
      <p:sp>
        <p:nvSpPr>
          <p:cNvPr id="4" name="Slide Number Placeholder 3"/>
          <p:cNvSpPr>
            <a:spLocks noGrp="1"/>
          </p:cNvSpPr>
          <p:nvPr>
            <p:ph type="sldNum" sz="quarter" idx="10"/>
          </p:nvPr>
        </p:nvSpPr>
        <p:spPr/>
        <p:txBody>
          <a:bodyPr/>
          <a:lstStyle/>
          <a:p>
            <a:fld id="{196BD7BD-914B-430C-B48A-9597EFAA95B6}" type="slidenum">
              <a:rPr lang="is-IS" smtClean="0"/>
              <a:t>8</a:t>
            </a:fld>
            <a:endParaRPr lang="is-IS"/>
          </a:p>
        </p:txBody>
      </p:sp>
    </p:spTree>
    <p:extLst>
      <p:ext uri="{BB962C8B-B14F-4D97-AF65-F5344CB8AC3E}">
        <p14:creationId xmlns:p14="http://schemas.microsoft.com/office/powerpoint/2010/main" val="301125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af ofan getur að líta</a:t>
            </a:r>
            <a:r>
              <a:rPr lang="is-IS" baseline="0" dirty="0" smtClean="0"/>
              <a:t> hluta af þeirri teymisvinnu sem hefur áunnist á þessum árum. </a:t>
            </a:r>
          </a:p>
          <a:p>
            <a:r>
              <a:rPr lang="is-IS" baseline="0" dirty="0" smtClean="0"/>
              <a:t>Samskiptin geta verið dag í sumum tilfellum en síðan líður lengra á mill. </a:t>
            </a:r>
          </a:p>
          <a:p>
            <a:endParaRPr lang="is-IS" baseline="0" dirty="0" smtClean="0"/>
          </a:p>
          <a:p>
            <a:r>
              <a:rPr lang="is-IS" baseline="0" dirty="0" smtClean="0"/>
              <a:t>Málið er að við erum öll að vinna í takt...........skjólstæðingum til heilla.</a:t>
            </a:r>
          </a:p>
          <a:p>
            <a:endParaRPr lang="is-IS" baseline="0" dirty="0" smtClean="0"/>
          </a:p>
          <a:p>
            <a:endParaRPr lang="is-IS" baseline="0" dirty="0" smtClean="0"/>
          </a:p>
          <a:p>
            <a:r>
              <a:rPr lang="is-IS" baseline="0" dirty="0" smtClean="0"/>
              <a:t>Við vorum að elta skotið á okkur.   Starfsfólk upplifði sig vanmáttugt og fannst það ekki vera að gera rétta hluti.......var óöruggt. </a:t>
            </a:r>
            <a:endParaRPr lang="is-IS" dirty="0" smtClean="0"/>
          </a:p>
          <a:p>
            <a:endParaRPr lang="is-IS" dirty="0" smtClean="0"/>
          </a:p>
          <a:p>
            <a:endParaRPr lang="is-IS" dirty="0" smtClean="0"/>
          </a:p>
          <a:p>
            <a:r>
              <a:rPr lang="is-IS" dirty="0" smtClean="0"/>
              <a:t>Á þessum árum í stóru máli</a:t>
            </a:r>
            <a:r>
              <a:rPr lang="is-IS" baseline="0" dirty="0" smtClean="0"/>
              <a:t> sagt</a:t>
            </a:r>
            <a:r>
              <a:rPr lang="is-IS" dirty="0" smtClean="0"/>
              <a:t>..............frá árinu 2011 hefur</a:t>
            </a:r>
            <a:r>
              <a:rPr lang="is-IS" baseline="0" dirty="0" smtClean="0"/>
              <a:t> þverfaglega teymisvinna stór aukist.    </a:t>
            </a:r>
            <a:endParaRPr lang="is-IS" dirty="0" smtClean="0"/>
          </a:p>
          <a:p>
            <a:endParaRPr lang="is-IS" dirty="0" smtClean="0"/>
          </a:p>
          <a:p>
            <a:r>
              <a:rPr lang="is-IS" dirty="0" smtClean="0"/>
              <a:t>Aðgengi</a:t>
            </a:r>
            <a:r>
              <a:rPr lang="is-IS" baseline="0" dirty="0" smtClean="0"/>
              <a:t> að sérfræðinga sem starfa og  komu á HSU- Selfossi varð raunverulegt.................................. Samstarfið var fyrir starfsfólkið beitt í sérfræðiráðgjöf en einnig ......opin leið fyrir skjólstæðinga að sérfræðingum.</a:t>
            </a:r>
          </a:p>
          <a:p>
            <a:endParaRPr lang="is-IS" baseline="0" dirty="0" smtClean="0"/>
          </a:p>
          <a:p>
            <a:r>
              <a:rPr lang="is-IS" baseline="0" dirty="0" smtClean="0"/>
              <a:t>Við fengum fleiri sérfærðinga að starfseminni beint....................með  viðtöl á stöðvum.................</a:t>
            </a:r>
          </a:p>
          <a:p>
            <a:endParaRPr lang="is-IS" baseline="0" dirty="0" smtClean="0"/>
          </a:p>
          <a:p>
            <a:r>
              <a:rPr lang="is-IS" baseline="0" dirty="0" smtClean="0"/>
              <a:t>Má þar nefna........... Barnalæknir..................sálfræðinga, .....................vegna nýbúa pólskan læknir .......................................skipti samfélagið máli þar sem mikill hluti verkamana eru pólverkjar.</a:t>
            </a:r>
          </a:p>
          <a:p>
            <a:endParaRPr lang="is-IS" baseline="0" dirty="0" smtClean="0"/>
          </a:p>
          <a:p>
            <a:r>
              <a:rPr lang="is-IS" baseline="0" dirty="0" smtClean="0"/>
              <a:t>Aðgengi að iðjuþjálfa.................sem og sjúkraþjálfara sem stuðningur við aldraða og heimahjúkrun.  </a:t>
            </a:r>
          </a:p>
          <a:p>
            <a:endParaRPr lang="is-IS" baseline="0" dirty="0" smtClean="0"/>
          </a:p>
          <a:p>
            <a:endParaRPr lang="is-IS" baseline="0" dirty="0" smtClean="0"/>
          </a:p>
          <a:p>
            <a:r>
              <a:rPr lang="is-IS" baseline="0" dirty="0" smtClean="0"/>
              <a:t>Samstarf við stofnar ...................eins og félagþjónustuna ...................virkir teymisfundir..............ekki bara hjá börnum í grunnskólum heldur líka í leikskólum...........sálrænni skyndihjálp..................Lögreglan og heimilisofbeldi. </a:t>
            </a:r>
          </a:p>
          <a:p>
            <a:endParaRPr lang="is-IS" baseline="0" dirty="0" smtClean="0"/>
          </a:p>
          <a:p>
            <a:endParaRPr lang="is-IS" baseline="0" dirty="0" smtClean="0"/>
          </a:p>
          <a:p>
            <a:endParaRPr lang="is-IS" baseline="0" dirty="0" smtClean="0"/>
          </a:p>
          <a:p>
            <a:r>
              <a:rPr lang="is-IS" baseline="0" dirty="0" smtClean="0"/>
              <a:t>Þetta krefst mikillar samvinnu og traust á milli þeirra hópa sem eru að vinna saman. Það gengur vel á meðan allir þekka verkferlana og eiga auðveldt með að tileina sér þá. </a:t>
            </a:r>
          </a:p>
          <a:p>
            <a:endParaRPr lang="is-IS" baseline="0" dirty="0" smtClean="0"/>
          </a:p>
          <a:p>
            <a:endParaRPr lang="is-IS" dirty="0"/>
          </a:p>
        </p:txBody>
      </p:sp>
      <p:sp>
        <p:nvSpPr>
          <p:cNvPr id="4" name="Slide Number Placeholder 3"/>
          <p:cNvSpPr>
            <a:spLocks noGrp="1"/>
          </p:cNvSpPr>
          <p:nvPr>
            <p:ph type="sldNum" sz="quarter" idx="10"/>
          </p:nvPr>
        </p:nvSpPr>
        <p:spPr/>
        <p:txBody>
          <a:bodyPr/>
          <a:lstStyle/>
          <a:p>
            <a:fld id="{196BD7BD-914B-430C-B48A-9597EFAA95B6}" type="slidenum">
              <a:rPr lang="is-IS" smtClean="0"/>
              <a:t>9</a:t>
            </a:fld>
            <a:endParaRPr lang="is-IS"/>
          </a:p>
        </p:txBody>
      </p:sp>
    </p:spTree>
    <p:extLst>
      <p:ext uri="{BB962C8B-B14F-4D97-AF65-F5344CB8AC3E}">
        <p14:creationId xmlns:p14="http://schemas.microsoft.com/office/powerpoint/2010/main" val="2074014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891754-D8F1-403F-B5B0-7AB3CEF80001}" type="datetimeFigureOut">
              <a:rPr lang="is-IS" smtClean="0"/>
              <a:t>17.08.2016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60582006-A041-4571-B592-F49EF502B5F4}" type="slidenum">
              <a:rPr lang="is-IS" smtClean="0"/>
              <a:t>‹#›</a:t>
            </a:fld>
            <a:endParaRPr lang="is-IS"/>
          </a:p>
        </p:txBody>
      </p:sp>
    </p:spTree>
    <p:extLst>
      <p:ext uri="{BB962C8B-B14F-4D97-AF65-F5344CB8AC3E}">
        <p14:creationId xmlns:p14="http://schemas.microsoft.com/office/powerpoint/2010/main" val="274416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891754-D8F1-403F-B5B0-7AB3CEF80001}" type="datetimeFigureOut">
              <a:rPr lang="is-IS" smtClean="0"/>
              <a:t>17.08.2016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60582006-A041-4571-B592-F49EF502B5F4}" type="slidenum">
              <a:rPr lang="is-IS" smtClean="0"/>
              <a:t>‹#›</a:t>
            </a:fld>
            <a:endParaRPr lang="is-IS"/>
          </a:p>
        </p:txBody>
      </p:sp>
    </p:spTree>
    <p:extLst>
      <p:ext uri="{BB962C8B-B14F-4D97-AF65-F5344CB8AC3E}">
        <p14:creationId xmlns:p14="http://schemas.microsoft.com/office/powerpoint/2010/main" val="346161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891754-D8F1-403F-B5B0-7AB3CEF80001}" type="datetimeFigureOut">
              <a:rPr lang="is-IS" smtClean="0"/>
              <a:t>17.08.2016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60582006-A041-4571-B592-F49EF502B5F4}" type="slidenum">
              <a:rPr lang="is-IS" smtClean="0"/>
              <a:t>‹#›</a:t>
            </a:fld>
            <a:endParaRPr lang="is-IS"/>
          </a:p>
        </p:txBody>
      </p:sp>
    </p:spTree>
    <p:extLst>
      <p:ext uri="{BB962C8B-B14F-4D97-AF65-F5344CB8AC3E}">
        <p14:creationId xmlns:p14="http://schemas.microsoft.com/office/powerpoint/2010/main" val="12223929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891754-D8F1-403F-B5B0-7AB3CEF80001}" type="datetimeFigureOut">
              <a:rPr lang="is-IS" smtClean="0"/>
              <a:t>17.08.2016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60582006-A041-4571-B592-F49EF502B5F4}" type="slidenum">
              <a:rPr lang="is-IS" smtClean="0"/>
              <a:t>‹#›</a:t>
            </a:fld>
            <a:endParaRPr lang="is-IS"/>
          </a:p>
        </p:txBody>
      </p:sp>
    </p:spTree>
    <p:extLst>
      <p:ext uri="{BB962C8B-B14F-4D97-AF65-F5344CB8AC3E}">
        <p14:creationId xmlns:p14="http://schemas.microsoft.com/office/powerpoint/2010/main" val="33740187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91754-D8F1-403F-B5B0-7AB3CEF80001}" type="datetimeFigureOut">
              <a:rPr lang="is-IS" smtClean="0"/>
              <a:t>17.08.2016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60582006-A041-4571-B592-F49EF502B5F4}" type="slidenum">
              <a:rPr lang="is-IS" smtClean="0"/>
              <a:t>‹#›</a:t>
            </a:fld>
            <a:endParaRPr lang="is-IS"/>
          </a:p>
        </p:txBody>
      </p:sp>
    </p:spTree>
    <p:extLst>
      <p:ext uri="{BB962C8B-B14F-4D97-AF65-F5344CB8AC3E}">
        <p14:creationId xmlns:p14="http://schemas.microsoft.com/office/powerpoint/2010/main" val="17648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891754-D8F1-403F-B5B0-7AB3CEF80001}" type="datetimeFigureOut">
              <a:rPr lang="is-IS" smtClean="0"/>
              <a:t>17.08.2016</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60582006-A041-4571-B592-F49EF502B5F4}" type="slidenum">
              <a:rPr lang="is-IS" smtClean="0"/>
              <a:t>‹#›</a:t>
            </a:fld>
            <a:endParaRPr lang="is-IS"/>
          </a:p>
        </p:txBody>
      </p:sp>
    </p:spTree>
    <p:extLst>
      <p:ext uri="{BB962C8B-B14F-4D97-AF65-F5344CB8AC3E}">
        <p14:creationId xmlns:p14="http://schemas.microsoft.com/office/powerpoint/2010/main" val="103401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891754-D8F1-403F-B5B0-7AB3CEF80001}" type="datetimeFigureOut">
              <a:rPr lang="is-IS" smtClean="0"/>
              <a:t>17.08.2016</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60582006-A041-4571-B592-F49EF502B5F4}" type="slidenum">
              <a:rPr lang="is-IS" smtClean="0"/>
              <a:t>‹#›</a:t>
            </a:fld>
            <a:endParaRPr lang="is-IS"/>
          </a:p>
        </p:txBody>
      </p:sp>
    </p:spTree>
    <p:extLst>
      <p:ext uri="{BB962C8B-B14F-4D97-AF65-F5344CB8AC3E}">
        <p14:creationId xmlns:p14="http://schemas.microsoft.com/office/powerpoint/2010/main" val="400184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891754-D8F1-403F-B5B0-7AB3CEF80001}" type="datetimeFigureOut">
              <a:rPr lang="is-IS" smtClean="0"/>
              <a:t>17.08.2016</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60582006-A041-4571-B592-F49EF502B5F4}" type="slidenum">
              <a:rPr lang="is-IS" smtClean="0"/>
              <a:t>‹#›</a:t>
            </a:fld>
            <a:endParaRPr lang="is-IS"/>
          </a:p>
        </p:txBody>
      </p:sp>
    </p:spTree>
    <p:extLst>
      <p:ext uri="{BB962C8B-B14F-4D97-AF65-F5344CB8AC3E}">
        <p14:creationId xmlns:p14="http://schemas.microsoft.com/office/powerpoint/2010/main" val="286178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91754-D8F1-403F-B5B0-7AB3CEF80001}" type="datetimeFigureOut">
              <a:rPr lang="is-IS" smtClean="0"/>
              <a:t>17.08.2016</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60582006-A041-4571-B592-F49EF502B5F4}" type="slidenum">
              <a:rPr lang="is-IS" smtClean="0"/>
              <a:t>‹#›</a:t>
            </a:fld>
            <a:endParaRPr lang="is-IS"/>
          </a:p>
        </p:txBody>
      </p:sp>
    </p:spTree>
    <p:extLst>
      <p:ext uri="{BB962C8B-B14F-4D97-AF65-F5344CB8AC3E}">
        <p14:creationId xmlns:p14="http://schemas.microsoft.com/office/powerpoint/2010/main" val="310076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91754-D8F1-403F-B5B0-7AB3CEF80001}" type="datetimeFigureOut">
              <a:rPr lang="is-IS" smtClean="0"/>
              <a:t>17.08.2016</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60582006-A041-4571-B592-F49EF502B5F4}" type="slidenum">
              <a:rPr lang="is-IS" smtClean="0"/>
              <a:t>‹#›</a:t>
            </a:fld>
            <a:endParaRPr lang="is-IS"/>
          </a:p>
        </p:txBody>
      </p:sp>
    </p:spTree>
    <p:extLst>
      <p:ext uri="{BB962C8B-B14F-4D97-AF65-F5344CB8AC3E}">
        <p14:creationId xmlns:p14="http://schemas.microsoft.com/office/powerpoint/2010/main" val="146959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91754-D8F1-403F-B5B0-7AB3CEF80001}" type="datetimeFigureOut">
              <a:rPr lang="is-IS" smtClean="0"/>
              <a:t>17.08.2016</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60582006-A041-4571-B592-F49EF502B5F4}" type="slidenum">
              <a:rPr lang="is-IS" smtClean="0"/>
              <a:t>‹#›</a:t>
            </a:fld>
            <a:endParaRPr lang="is-IS"/>
          </a:p>
        </p:txBody>
      </p:sp>
    </p:spTree>
    <p:extLst>
      <p:ext uri="{BB962C8B-B14F-4D97-AF65-F5344CB8AC3E}">
        <p14:creationId xmlns:p14="http://schemas.microsoft.com/office/powerpoint/2010/main" val="218159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91754-D8F1-403F-B5B0-7AB3CEF80001}" type="datetimeFigureOut">
              <a:rPr lang="is-IS" smtClean="0"/>
              <a:t>17.08.2016</a:t>
            </a:fld>
            <a:endParaRPr lang="is-I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82006-A041-4571-B592-F49EF502B5F4}" type="slidenum">
              <a:rPr lang="is-IS" smtClean="0"/>
              <a:t>‹#›</a:t>
            </a:fld>
            <a:endParaRPr lang="is-IS"/>
          </a:p>
        </p:txBody>
      </p:sp>
    </p:spTree>
    <p:extLst>
      <p:ext uri="{BB962C8B-B14F-4D97-AF65-F5344CB8AC3E}">
        <p14:creationId xmlns:p14="http://schemas.microsoft.com/office/powerpoint/2010/main" val="1139050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smtClean="0"/>
              <a:t>Þverfagleg teymisvinna liður í umbótum</a:t>
            </a:r>
            <a:endParaRPr lang="is-IS" dirty="0"/>
          </a:p>
        </p:txBody>
      </p:sp>
      <p:sp>
        <p:nvSpPr>
          <p:cNvPr id="3" name="Subtitle 2"/>
          <p:cNvSpPr>
            <a:spLocks noGrp="1"/>
          </p:cNvSpPr>
          <p:nvPr>
            <p:ph type="subTitle" idx="1"/>
          </p:nvPr>
        </p:nvSpPr>
        <p:spPr/>
        <p:txBody>
          <a:bodyPr/>
          <a:lstStyle/>
          <a:p>
            <a:r>
              <a:rPr lang="is-IS" dirty="0" smtClean="0"/>
              <a:t>Ólöf Árnadóttir hjúkrunarstjóri og </a:t>
            </a:r>
          </a:p>
          <a:p>
            <a:r>
              <a:rPr lang="is-IS" dirty="0" smtClean="0"/>
              <a:t>Björn G. S. Björnsson yfirlæknir</a:t>
            </a:r>
            <a:endParaRPr lang="is-I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779" y="300424"/>
            <a:ext cx="2754205" cy="72986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5" y="6623223"/>
            <a:ext cx="9201665" cy="284205"/>
          </a:xfrm>
          <a:prstGeom prst="rect">
            <a:avLst/>
          </a:prstGeom>
        </p:spPr>
      </p:pic>
    </p:spTree>
    <p:extLst>
      <p:ext uri="{BB962C8B-B14F-4D97-AF65-F5344CB8AC3E}">
        <p14:creationId xmlns:p14="http://schemas.microsoft.com/office/powerpoint/2010/main" val="66763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Ávinningur</a:t>
            </a:r>
            <a:endParaRPr lang="is-IS" dirty="0"/>
          </a:p>
        </p:txBody>
      </p:sp>
      <p:sp>
        <p:nvSpPr>
          <p:cNvPr id="3" name="Content Placeholder 2"/>
          <p:cNvSpPr>
            <a:spLocks noGrp="1"/>
          </p:cNvSpPr>
          <p:nvPr>
            <p:ph idx="1"/>
          </p:nvPr>
        </p:nvSpPr>
        <p:spPr/>
        <p:txBody>
          <a:bodyPr>
            <a:normAutofit/>
          </a:bodyPr>
          <a:lstStyle/>
          <a:p>
            <a:r>
              <a:rPr lang="is-IS" dirty="0" smtClean="0"/>
              <a:t>Aukin þekking</a:t>
            </a:r>
          </a:p>
          <a:p>
            <a:r>
              <a:rPr lang="is-IS" dirty="0" smtClean="0"/>
              <a:t>Öruggar starfsfólk</a:t>
            </a:r>
          </a:p>
          <a:p>
            <a:r>
              <a:rPr lang="is-IS" dirty="0" smtClean="0"/>
              <a:t>Ánægðar Starfsfólk </a:t>
            </a:r>
          </a:p>
          <a:p>
            <a:r>
              <a:rPr lang="is-IS" dirty="0" smtClean="0"/>
              <a:t>Sáttari skjólstæðingar</a:t>
            </a:r>
          </a:p>
          <a:p>
            <a:r>
              <a:rPr lang="is-IS" dirty="0" smtClean="0"/>
              <a:t>Betra flæði</a:t>
            </a:r>
          </a:p>
          <a:p>
            <a:r>
              <a:rPr lang="is-IS" dirty="0" smtClean="0"/>
              <a:t>Minni biðtími</a:t>
            </a:r>
          </a:p>
          <a:p>
            <a:r>
              <a:rPr lang="is-IS" dirty="0" smtClean="0"/>
              <a:t>Aukin ráðgjöf  </a:t>
            </a:r>
          </a:p>
          <a:p>
            <a:r>
              <a:rPr lang="is-IS" dirty="0" smtClean="0"/>
              <a:t>Aukið aðgengi</a:t>
            </a:r>
          </a:p>
        </p:txBody>
      </p:sp>
      <p:pic>
        <p:nvPicPr>
          <p:cNvPr id="4" name="Picture 3"/>
          <p:cNvPicPr>
            <a:picLocks noChangeAspect="1"/>
          </p:cNvPicPr>
          <p:nvPr/>
        </p:nvPicPr>
        <p:blipFill>
          <a:blip r:embed="rId3"/>
          <a:stretch>
            <a:fillRect/>
          </a:stretch>
        </p:blipFill>
        <p:spPr>
          <a:xfrm>
            <a:off x="5231914" y="2775153"/>
            <a:ext cx="2908044" cy="2310584"/>
          </a:xfrm>
          <a:prstGeom prst="rect">
            <a:avLst/>
          </a:prstGeom>
        </p:spPr>
      </p:pic>
      <p:pic>
        <p:nvPicPr>
          <p:cNvPr id="5" name="Picture 4"/>
          <p:cNvPicPr>
            <a:picLocks noChangeAspect="1"/>
          </p:cNvPicPr>
          <p:nvPr/>
        </p:nvPicPr>
        <p:blipFill>
          <a:blip r:embed="rId4"/>
          <a:stretch>
            <a:fillRect/>
          </a:stretch>
        </p:blipFill>
        <p:spPr>
          <a:xfrm>
            <a:off x="-793" y="6601946"/>
            <a:ext cx="9144793" cy="256054"/>
          </a:xfrm>
          <a:prstGeom prst="rect">
            <a:avLst/>
          </a:prstGeom>
        </p:spPr>
      </p:pic>
    </p:spTree>
    <p:extLst>
      <p:ext uri="{BB962C8B-B14F-4D97-AF65-F5344CB8AC3E}">
        <p14:creationId xmlns:p14="http://schemas.microsoft.com/office/powerpoint/2010/main" val="2807332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Niðurstaða - teymisvinnu</a:t>
            </a:r>
            <a:endParaRPr lang="is-IS" dirty="0"/>
          </a:p>
        </p:txBody>
      </p:sp>
      <p:sp>
        <p:nvSpPr>
          <p:cNvPr id="3" name="Content Placeholder 2"/>
          <p:cNvSpPr>
            <a:spLocks noGrp="1"/>
          </p:cNvSpPr>
          <p:nvPr>
            <p:ph idx="1"/>
          </p:nvPr>
        </p:nvSpPr>
        <p:spPr/>
        <p:txBody>
          <a:bodyPr/>
          <a:lstStyle/>
          <a:p>
            <a:r>
              <a:rPr lang="is-IS" dirty="0" smtClean="0"/>
              <a:t>Stöðug áskorun </a:t>
            </a:r>
          </a:p>
          <a:p>
            <a:r>
              <a:rPr lang="is-IS" dirty="0" smtClean="0"/>
              <a:t>Aldrei lokið </a:t>
            </a:r>
          </a:p>
          <a:p>
            <a:r>
              <a:rPr lang="is-IS" dirty="0" smtClean="0"/>
              <a:t>Skiptir miklu máli</a:t>
            </a:r>
          </a:p>
          <a:p>
            <a:r>
              <a:rPr lang="is-IS" dirty="0" smtClean="0"/>
              <a:t>Þarft </a:t>
            </a:r>
          </a:p>
          <a:p>
            <a:r>
              <a:rPr lang="is-IS" dirty="0" smtClean="0"/>
              <a:t>Eykur gæði </a:t>
            </a:r>
          </a:p>
          <a:p>
            <a:r>
              <a:rPr lang="is-IS" dirty="0" smtClean="0"/>
              <a:t>Eykur virði</a:t>
            </a:r>
          </a:p>
          <a:p>
            <a:r>
              <a:rPr lang="is-IS" dirty="0" smtClean="0"/>
              <a:t>Skapar öryggi</a:t>
            </a:r>
          </a:p>
          <a:p>
            <a:endParaRPr lang="is-IS" dirty="0"/>
          </a:p>
          <a:p>
            <a:endParaRPr lang="is-IS" dirty="0" smtClean="0"/>
          </a:p>
        </p:txBody>
      </p:sp>
      <p:pic>
        <p:nvPicPr>
          <p:cNvPr id="5" name="Picture 4"/>
          <p:cNvPicPr>
            <a:picLocks noChangeAspect="1"/>
          </p:cNvPicPr>
          <p:nvPr/>
        </p:nvPicPr>
        <p:blipFill>
          <a:blip r:embed="rId3"/>
          <a:stretch>
            <a:fillRect/>
          </a:stretch>
        </p:blipFill>
        <p:spPr>
          <a:xfrm>
            <a:off x="4057343" y="2807417"/>
            <a:ext cx="4057650" cy="2914650"/>
          </a:xfrm>
          <a:prstGeom prst="rect">
            <a:avLst/>
          </a:prstGeom>
        </p:spPr>
      </p:pic>
      <p:pic>
        <p:nvPicPr>
          <p:cNvPr id="4" name="Picture 3"/>
          <p:cNvPicPr>
            <a:picLocks noChangeAspect="1"/>
          </p:cNvPicPr>
          <p:nvPr/>
        </p:nvPicPr>
        <p:blipFill>
          <a:blip r:embed="rId4"/>
          <a:stretch>
            <a:fillRect/>
          </a:stretch>
        </p:blipFill>
        <p:spPr>
          <a:xfrm>
            <a:off x="-793" y="6653993"/>
            <a:ext cx="9144793" cy="256054"/>
          </a:xfrm>
          <a:prstGeom prst="rect">
            <a:avLst/>
          </a:prstGeom>
        </p:spPr>
      </p:pic>
    </p:spTree>
    <p:extLst>
      <p:ext uri="{BB962C8B-B14F-4D97-AF65-F5344CB8AC3E}">
        <p14:creationId xmlns:p14="http://schemas.microsoft.com/office/powerpoint/2010/main" val="4266608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83800" y="906823"/>
            <a:ext cx="4283192" cy="1137130"/>
          </a:xfrm>
          <a:prstGeom prst="rect">
            <a:avLst/>
          </a:prstGeom>
        </p:spPr>
      </p:pic>
      <p:sp>
        <p:nvSpPr>
          <p:cNvPr id="3" name="Content Placeholder 2"/>
          <p:cNvSpPr>
            <a:spLocks noGrp="1"/>
          </p:cNvSpPr>
          <p:nvPr>
            <p:ph idx="1"/>
          </p:nvPr>
        </p:nvSpPr>
        <p:spPr/>
        <p:txBody>
          <a:bodyPr/>
          <a:lstStyle/>
          <a:p>
            <a:pPr marL="0" indent="0" algn="ctr">
              <a:buNone/>
            </a:pPr>
            <a:endParaRPr lang="is-IS" dirty="0" smtClean="0"/>
          </a:p>
          <a:p>
            <a:pPr marL="0" indent="0" algn="ctr">
              <a:buNone/>
            </a:pPr>
            <a:endParaRPr lang="is-IS" dirty="0"/>
          </a:p>
          <a:p>
            <a:pPr marL="0" indent="0" algn="ctr">
              <a:buNone/>
            </a:pPr>
            <a:endParaRPr lang="is-IS" dirty="0" smtClean="0"/>
          </a:p>
          <a:p>
            <a:pPr marL="0" indent="0" algn="ctr">
              <a:buNone/>
            </a:pPr>
            <a:r>
              <a:rPr lang="is-IS" sz="4000" dirty="0" smtClean="0"/>
              <a:t>Takk fyrir </a:t>
            </a:r>
            <a:endParaRPr lang="is-IS" sz="4000" dirty="0"/>
          </a:p>
        </p:txBody>
      </p:sp>
      <p:pic>
        <p:nvPicPr>
          <p:cNvPr id="4" name="Picture 3"/>
          <p:cNvPicPr>
            <a:picLocks noChangeAspect="1"/>
          </p:cNvPicPr>
          <p:nvPr/>
        </p:nvPicPr>
        <p:blipFill>
          <a:blip r:embed="rId4"/>
          <a:stretch>
            <a:fillRect/>
          </a:stretch>
        </p:blipFill>
        <p:spPr>
          <a:xfrm>
            <a:off x="0" y="6729973"/>
            <a:ext cx="9144793" cy="256054"/>
          </a:xfrm>
          <a:prstGeom prst="rect">
            <a:avLst/>
          </a:prstGeom>
        </p:spPr>
      </p:pic>
    </p:spTree>
    <p:extLst>
      <p:ext uri="{BB962C8B-B14F-4D97-AF65-F5344CB8AC3E}">
        <p14:creationId xmlns:p14="http://schemas.microsoft.com/office/powerpoint/2010/main" val="2507183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Heimildir</a:t>
            </a:r>
            <a:endParaRPr lang="is-IS" dirty="0"/>
          </a:p>
        </p:txBody>
      </p:sp>
      <p:sp>
        <p:nvSpPr>
          <p:cNvPr id="3" name="Content Placeholder 2"/>
          <p:cNvSpPr>
            <a:spLocks noGrp="1"/>
          </p:cNvSpPr>
          <p:nvPr>
            <p:ph idx="1"/>
          </p:nvPr>
        </p:nvSpPr>
        <p:spPr/>
        <p:txBody>
          <a:bodyPr>
            <a:normAutofit fontScale="62500" lnSpcReduction="20000"/>
          </a:bodyPr>
          <a:lstStyle/>
          <a:p>
            <a:r>
              <a:rPr lang="en-US" dirty="0"/>
              <a:t>Abdi, F., </a:t>
            </a:r>
            <a:r>
              <a:rPr lang="en-US" dirty="0" err="1"/>
              <a:t>Shavarini</a:t>
            </a:r>
            <a:r>
              <a:rPr lang="en-US" dirty="0"/>
              <a:t>, S.K., og </a:t>
            </a:r>
            <a:r>
              <a:rPr lang="en-US" dirty="0" err="1"/>
              <a:t>Hoseini</a:t>
            </a:r>
            <a:r>
              <a:rPr lang="en-US" dirty="0"/>
              <a:t>, S.M.S. (2006). </a:t>
            </a:r>
            <a:r>
              <a:rPr lang="en-US" dirty="0" err="1"/>
              <a:t>GLean</a:t>
            </a:r>
            <a:r>
              <a:rPr lang="en-US" dirty="0"/>
              <a:t> Lean: How to use Lean approach in service industries? Journal of Service Research, 6, 191-206</a:t>
            </a:r>
          </a:p>
          <a:p>
            <a:r>
              <a:rPr lang="en-US" dirty="0" smtClean="0"/>
              <a:t>Kotter, J. R. (2007). Leading change - Why transformation efforts fail. [Article]. Harvard Business Review, 85(1), 96-+.</a:t>
            </a:r>
          </a:p>
          <a:p>
            <a:r>
              <a:rPr lang="en-US" dirty="0" smtClean="0"/>
              <a:t> Miller, D. (2005). Going Lean in Health Care. Cambridge: Institute for healthcare improvement</a:t>
            </a:r>
          </a:p>
          <a:p>
            <a:r>
              <a:rPr lang="en-US" dirty="0"/>
              <a:t>Larsson, L. (2008). Lean Administration. Malmö: Liber AB</a:t>
            </a:r>
          </a:p>
          <a:p>
            <a:r>
              <a:rPr lang="en-US" dirty="0" smtClean="0"/>
              <a:t>Liker J.K., og Morgan, J.M. (2006). The Toyota Way in Services: The case of Lean product development. Academy of Management Perspectives(5), 5-20.</a:t>
            </a:r>
          </a:p>
          <a:p>
            <a:r>
              <a:rPr lang="en-US" dirty="0" smtClean="0"/>
              <a:t>Potter, P.S.B. (2004). Mapping nursing </a:t>
            </a:r>
            <a:r>
              <a:rPr lang="en-US" dirty="0" err="1" smtClean="0"/>
              <a:t>prosess</a:t>
            </a:r>
            <a:r>
              <a:rPr lang="en-US" dirty="0" smtClean="0"/>
              <a:t>; A new approach for understanding the work of nursing. Journal of nursing administration, 101-109.</a:t>
            </a:r>
          </a:p>
          <a:p>
            <a:endParaRPr lang="en-US" dirty="0" smtClean="0"/>
          </a:p>
          <a:p>
            <a:r>
              <a:rPr lang="en-US" dirty="0" err="1" smtClean="0"/>
              <a:t>Ruland</a:t>
            </a:r>
            <a:r>
              <a:rPr lang="en-US" dirty="0" smtClean="0"/>
              <a:t>, C., M. (2002). Handheld technology to improve patient care. Journal of the American medical informatics association, 9(2).</a:t>
            </a:r>
          </a:p>
          <a:p>
            <a:r>
              <a:rPr lang="en-US" dirty="0"/>
              <a:t>Schein, E.H. (1992). Organizational culture and leadership (2. ed.). San Francisco: </a:t>
            </a:r>
            <a:r>
              <a:rPr lang="en-US" dirty="0" err="1"/>
              <a:t>JosseyBass</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is-IS" dirty="0"/>
          </a:p>
        </p:txBody>
      </p:sp>
      <p:pic>
        <p:nvPicPr>
          <p:cNvPr id="4" name="Picture 3"/>
          <p:cNvPicPr>
            <a:picLocks noChangeAspect="1"/>
          </p:cNvPicPr>
          <p:nvPr/>
        </p:nvPicPr>
        <p:blipFill>
          <a:blip r:embed="rId3"/>
          <a:stretch>
            <a:fillRect/>
          </a:stretch>
        </p:blipFill>
        <p:spPr>
          <a:xfrm>
            <a:off x="0" y="6601946"/>
            <a:ext cx="9144793" cy="256054"/>
          </a:xfrm>
          <a:prstGeom prst="rect">
            <a:avLst/>
          </a:prstGeom>
        </p:spPr>
      </p:pic>
    </p:spTree>
    <p:extLst>
      <p:ext uri="{BB962C8B-B14F-4D97-AF65-F5344CB8AC3E}">
        <p14:creationId xmlns:p14="http://schemas.microsoft.com/office/powerpoint/2010/main" val="911946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Heilsugæsla Rangárþings</a:t>
            </a:r>
            <a:endParaRPr lang="is-IS" dirty="0"/>
          </a:p>
        </p:txBody>
      </p:sp>
      <p:pic>
        <p:nvPicPr>
          <p:cNvPr id="4" name="Content Placeholder 3"/>
          <p:cNvPicPr>
            <a:picLocks noGrp="1" noChangeAspect="1"/>
          </p:cNvPicPr>
          <p:nvPr>
            <p:ph idx="1"/>
          </p:nvPr>
        </p:nvPicPr>
        <p:blipFill>
          <a:blip r:embed="rId3"/>
          <a:stretch>
            <a:fillRect/>
          </a:stretch>
        </p:blipFill>
        <p:spPr>
          <a:xfrm>
            <a:off x="1503355" y="1825625"/>
            <a:ext cx="6137289" cy="4351338"/>
          </a:xfrm>
          <a:prstGeom prst="rect">
            <a:avLst/>
          </a:prstGeom>
        </p:spPr>
      </p:pic>
    </p:spTree>
    <p:extLst>
      <p:ext uri="{BB962C8B-B14F-4D97-AF65-F5344CB8AC3E}">
        <p14:creationId xmlns:p14="http://schemas.microsoft.com/office/powerpoint/2010/main" val="1589306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Áhrifavaldar</a:t>
            </a:r>
            <a:endParaRPr lang="is-IS" dirty="0"/>
          </a:p>
        </p:txBody>
      </p:sp>
      <p:sp>
        <p:nvSpPr>
          <p:cNvPr id="3" name="Content Placeholder 2"/>
          <p:cNvSpPr>
            <a:spLocks noGrp="1"/>
          </p:cNvSpPr>
          <p:nvPr>
            <p:ph idx="1"/>
          </p:nvPr>
        </p:nvSpPr>
        <p:spPr/>
        <p:txBody>
          <a:bodyPr>
            <a:normAutofit fontScale="92500" lnSpcReduction="10000"/>
          </a:bodyPr>
          <a:lstStyle/>
          <a:p>
            <a:r>
              <a:rPr lang="is-IS" dirty="0" smtClean="0"/>
              <a:t>Breytingar í þjónustunni</a:t>
            </a:r>
          </a:p>
          <a:p>
            <a:pPr lvl="1"/>
            <a:r>
              <a:rPr lang="is-IS" dirty="0" smtClean="0"/>
              <a:t>Áhyggjur, óöryggi, breyttar kröfur fagfólks</a:t>
            </a:r>
          </a:p>
          <a:p>
            <a:r>
              <a:rPr lang="is-IS" dirty="0" smtClean="0"/>
              <a:t>Viðskiptavinir/skjólstæðingar</a:t>
            </a:r>
          </a:p>
          <a:p>
            <a:pPr lvl="1"/>
            <a:r>
              <a:rPr lang="is-IS" dirty="0" smtClean="0"/>
              <a:t>Léleg þjónusta, aldrei hægt að fá tíma, engin eftirfylgd, </a:t>
            </a:r>
          </a:p>
          <a:p>
            <a:r>
              <a:rPr lang="is-IS" dirty="0" smtClean="0"/>
              <a:t>Starfsfólk</a:t>
            </a:r>
          </a:p>
          <a:p>
            <a:pPr lvl="1"/>
            <a:r>
              <a:rPr lang="is-IS" dirty="0" smtClean="0"/>
              <a:t>Ákall um bætt starfsumhverfi.</a:t>
            </a:r>
          </a:p>
          <a:p>
            <a:pPr lvl="1"/>
            <a:r>
              <a:rPr lang="is-IS" dirty="0" smtClean="0"/>
              <a:t>Mikið álag</a:t>
            </a:r>
          </a:p>
          <a:p>
            <a:pPr lvl="1"/>
            <a:r>
              <a:rPr lang="is-IS" dirty="0" smtClean="0"/>
              <a:t>Óskilgreindir verkferlar</a:t>
            </a:r>
          </a:p>
          <a:p>
            <a:pPr lvl="1"/>
            <a:r>
              <a:rPr lang="is-IS" dirty="0" smtClean="0"/>
              <a:t>Hver á að sinna hverju?</a:t>
            </a:r>
          </a:p>
          <a:p>
            <a:pPr lvl="1"/>
            <a:r>
              <a:rPr lang="is-IS" dirty="0" smtClean="0"/>
              <a:t>Of margir í lausu lofti.</a:t>
            </a:r>
          </a:p>
          <a:p>
            <a:pPr lvl="1"/>
            <a:r>
              <a:rPr lang="is-IS" dirty="0" smtClean="0"/>
              <a:t>Ekkert flæði í starfsemi</a:t>
            </a:r>
          </a:p>
          <a:p>
            <a:pPr lvl="1"/>
            <a:r>
              <a:rPr lang="is-IS" dirty="0" smtClean="0"/>
              <a:t>Alltaf að slökkva elda</a:t>
            </a:r>
          </a:p>
          <a:p>
            <a:pPr marL="457200" lvl="1" indent="0">
              <a:buNone/>
            </a:pPr>
            <a:endParaRPr lang="is-IS" dirty="0"/>
          </a:p>
        </p:txBody>
      </p:sp>
      <p:pic>
        <p:nvPicPr>
          <p:cNvPr id="4" name="Picture 3"/>
          <p:cNvPicPr>
            <a:picLocks noChangeAspect="1"/>
          </p:cNvPicPr>
          <p:nvPr/>
        </p:nvPicPr>
        <p:blipFill>
          <a:blip r:embed="rId3"/>
          <a:stretch>
            <a:fillRect/>
          </a:stretch>
        </p:blipFill>
        <p:spPr>
          <a:xfrm>
            <a:off x="5143192" y="4001294"/>
            <a:ext cx="3105150" cy="2343150"/>
          </a:xfrm>
          <a:prstGeom prst="rect">
            <a:avLst/>
          </a:prstGeom>
        </p:spPr>
      </p:pic>
      <p:pic>
        <p:nvPicPr>
          <p:cNvPr id="5" name="Picture 4"/>
          <p:cNvPicPr>
            <a:picLocks noChangeAspect="1"/>
          </p:cNvPicPr>
          <p:nvPr/>
        </p:nvPicPr>
        <p:blipFill>
          <a:blip r:embed="rId4"/>
          <a:stretch>
            <a:fillRect/>
          </a:stretch>
        </p:blipFill>
        <p:spPr>
          <a:xfrm>
            <a:off x="0" y="6571463"/>
            <a:ext cx="9144000" cy="286537"/>
          </a:xfrm>
          <a:prstGeom prst="rect">
            <a:avLst/>
          </a:prstGeom>
        </p:spPr>
      </p:pic>
    </p:spTree>
    <p:extLst>
      <p:ext uri="{BB962C8B-B14F-4D97-AF65-F5344CB8AC3E}">
        <p14:creationId xmlns:p14="http://schemas.microsoft.com/office/powerpoint/2010/main" val="230231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Aðferðafræðin - Lean</a:t>
            </a:r>
            <a:endParaRPr lang="is-IS" dirty="0"/>
          </a:p>
        </p:txBody>
      </p:sp>
      <p:sp>
        <p:nvSpPr>
          <p:cNvPr id="3" name="Content Placeholder 2"/>
          <p:cNvSpPr>
            <a:spLocks noGrp="1"/>
          </p:cNvSpPr>
          <p:nvPr>
            <p:ph idx="1"/>
          </p:nvPr>
        </p:nvSpPr>
        <p:spPr/>
        <p:txBody>
          <a:bodyPr/>
          <a:lstStyle/>
          <a:p>
            <a:r>
              <a:rPr lang="is-IS" dirty="0" smtClean="0"/>
              <a:t>Unnið var eftir aðferðafræði straumlínustjórnunar</a:t>
            </a:r>
          </a:p>
          <a:p>
            <a:pPr marL="0" indent="0">
              <a:buNone/>
            </a:pPr>
            <a:endParaRPr lang="is-IS" dirty="0"/>
          </a:p>
        </p:txBody>
      </p:sp>
      <p:graphicFrame>
        <p:nvGraphicFramePr>
          <p:cNvPr id="4" name="Diagram 3"/>
          <p:cNvGraphicFramePr/>
          <p:nvPr>
            <p:extLst>
              <p:ext uri="{D42A27DB-BD31-4B8C-83A1-F6EECF244321}">
                <p14:modId xmlns:p14="http://schemas.microsoft.com/office/powerpoint/2010/main" val="2173033850"/>
              </p:ext>
            </p:extLst>
          </p:nvPr>
        </p:nvGraphicFramePr>
        <p:xfrm>
          <a:off x="2555104" y="2557604"/>
          <a:ext cx="4032997" cy="3146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793" y="6571463"/>
            <a:ext cx="9144793" cy="286537"/>
          </a:xfrm>
          <a:prstGeom prst="rect">
            <a:avLst/>
          </a:prstGeom>
        </p:spPr>
      </p:pic>
    </p:spTree>
    <p:extLst>
      <p:ext uri="{BB962C8B-B14F-4D97-AF65-F5344CB8AC3E}">
        <p14:creationId xmlns:p14="http://schemas.microsoft.com/office/powerpoint/2010/main" val="2313004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Verkefnin</a:t>
            </a:r>
            <a:endParaRPr lang="is-IS" dirty="0"/>
          </a:p>
        </p:txBody>
      </p:sp>
      <p:pic>
        <p:nvPicPr>
          <p:cNvPr id="6" name="Content Placeholder 5"/>
          <p:cNvPicPr>
            <a:picLocks noGrp="1" noChangeAspect="1"/>
          </p:cNvPicPr>
          <p:nvPr>
            <p:ph idx="1"/>
          </p:nvPr>
        </p:nvPicPr>
        <p:blipFill>
          <a:blip r:embed="rId3"/>
          <a:stretch>
            <a:fillRect/>
          </a:stretch>
        </p:blipFill>
        <p:spPr>
          <a:xfrm>
            <a:off x="4492675" y="3234644"/>
            <a:ext cx="1804572" cy="1012024"/>
          </a:xfrm>
          <a:prstGeom prst="rect">
            <a:avLst/>
          </a:prstGeom>
        </p:spPr>
      </p:pic>
      <p:sp>
        <p:nvSpPr>
          <p:cNvPr id="4" name="Oval Callout 3"/>
          <p:cNvSpPr/>
          <p:nvPr/>
        </p:nvSpPr>
        <p:spPr>
          <a:xfrm>
            <a:off x="1071716" y="2202426"/>
            <a:ext cx="1779639" cy="87507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TextBox 4"/>
          <p:cNvSpPr txBox="1"/>
          <p:nvPr/>
        </p:nvSpPr>
        <p:spPr>
          <a:xfrm>
            <a:off x="1278193" y="2316795"/>
            <a:ext cx="1366684" cy="646331"/>
          </a:xfrm>
          <a:prstGeom prst="rect">
            <a:avLst/>
          </a:prstGeom>
          <a:noFill/>
        </p:spPr>
        <p:txBody>
          <a:bodyPr wrap="square" rtlCol="0">
            <a:spAutoFit/>
          </a:bodyPr>
          <a:lstStyle/>
          <a:p>
            <a:r>
              <a:rPr lang="is-IS" dirty="0" smtClean="0"/>
              <a:t>Of margar komur</a:t>
            </a:r>
            <a:endParaRPr lang="is-IS" dirty="0"/>
          </a:p>
        </p:txBody>
      </p:sp>
      <p:sp>
        <p:nvSpPr>
          <p:cNvPr id="7" name="Rectangle 6"/>
          <p:cNvSpPr/>
          <p:nvPr/>
        </p:nvSpPr>
        <p:spPr>
          <a:xfrm>
            <a:off x="4722915" y="3377007"/>
            <a:ext cx="1394934" cy="646331"/>
          </a:xfrm>
          <a:prstGeom prst="rect">
            <a:avLst/>
          </a:prstGeom>
        </p:spPr>
        <p:txBody>
          <a:bodyPr wrap="none">
            <a:spAutoFit/>
          </a:bodyPr>
          <a:lstStyle/>
          <a:p>
            <a:r>
              <a:rPr lang="is-IS" dirty="0" smtClean="0"/>
              <a:t>Hlaupa úr </a:t>
            </a:r>
          </a:p>
          <a:p>
            <a:r>
              <a:rPr lang="is-IS" dirty="0" smtClean="0"/>
              <a:t>einu í annað </a:t>
            </a:r>
            <a:endParaRPr lang="is-IS" dirty="0"/>
          </a:p>
        </p:txBody>
      </p:sp>
      <p:pic>
        <p:nvPicPr>
          <p:cNvPr id="9" name="Picture 8"/>
          <p:cNvPicPr>
            <a:picLocks noChangeAspect="1"/>
          </p:cNvPicPr>
          <p:nvPr/>
        </p:nvPicPr>
        <p:blipFill>
          <a:blip r:embed="rId3"/>
          <a:stretch>
            <a:fillRect/>
          </a:stretch>
        </p:blipFill>
        <p:spPr>
          <a:xfrm>
            <a:off x="3726775" y="1914602"/>
            <a:ext cx="2715592" cy="1320042"/>
          </a:xfrm>
          <a:prstGeom prst="rect">
            <a:avLst/>
          </a:prstGeom>
        </p:spPr>
      </p:pic>
      <p:pic>
        <p:nvPicPr>
          <p:cNvPr id="10" name="Picture 9"/>
          <p:cNvPicPr>
            <a:picLocks noChangeAspect="1"/>
          </p:cNvPicPr>
          <p:nvPr/>
        </p:nvPicPr>
        <p:blipFill>
          <a:blip r:embed="rId3"/>
          <a:stretch>
            <a:fillRect/>
          </a:stretch>
        </p:blipFill>
        <p:spPr>
          <a:xfrm>
            <a:off x="5795794" y="4387188"/>
            <a:ext cx="2028402" cy="1247436"/>
          </a:xfrm>
          <a:prstGeom prst="rect">
            <a:avLst/>
          </a:prstGeom>
        </p:spPr>
      </p:pic>
      <p:pic>
        <p:nvPicPr>
          <p:cNvPr id="11" name="Picture 10"/>
          <p:cNvPicPr>
            <a:picLocks noChangeAspect="1"/>
          </p:cNvPicPr>
          <p:nvPr/>
        </p:nvPicPr>
        <p:blipFill>
          <a:blip r:embed="rId3"/>
          <a:stretch>
            <a:fillRect/>
          </a:stretch>
        </p:blipFill>
        <p:spPr>
          <a:xfrm>
            <a:off x="6442367" y="2099086"/>
            <a:ext cx="2028402" cy="1137550"/>
          </a:xfrm>
          <a:prstGeom prst="rect">
            <a:avLst/>
          </a:prstGeom>
        </p:spPr>
      </p:pic>
      <p:sp>
        <p:nvSpPr>
          <p:cNvPr id="13" name="TextBox 12"/>
          <p:cNvSpPr txBox="1"/>
          <p:nvPr/>
        </p:nvSpPr>
        <p:spPr>
          <a:xfrm>
            <a:off x="4284962" y="2211269"/>
            <a:ext cx="1635227" cy="646331"/>
          </a:xfrm>
          <a:prstGeom prst="rect">
            <a:avLst/>
          </a:prstGeom>
          <a:noFill/>
        </p:spPr>
        <p:txBody>
          <a:bodyPr wrap="square" rtlCol="0">
            <a:spAutoFit/>
          </a:bodyPr>
          <a:lstStyle/>
          <a:p>
            <a:r>
              <a:rPr lang="is-IS" dirty="0" smtClean="0"/>
              <a:t>Aldrei tími fyrir pappírsvinnu</a:t>
            </a:r>
            <a:endParaRPr lang="is-IS" dirty="0"/>
          </a:p>
        </p:txBody>
      </p:sp>
      <p:sp>
        <p:nvSpPr>
          <p:cNvPr id="14" name="TextBox 13"/>
          <p:cNvSpPr txBox="1"/>
          <p:nvPr/>
        </p:nvSpPr>
        <p:spPr>
          <a:xfrm>
            <a:off x="6966155" y="2294273"/>
            <a:ext cx="1366684" cy="646331"/>
          </a:xfrm>
          <a:prstGeom prst="rect">
            <a:avLst/>
          </a:prstGeom>
          <a:noFill/>
        </p:spPr>
        <p:txBody>
          <a:bodyPr wrap="square" rtlCol="0">
            <a:spAutoFit/>
          </a:bodyPr>
          <a:lstStyle/>
          <a:p>
            <a:r>
              <a:rPr lang="is-IS" dirty="0" smtClean="0"/>
              <a:t>Rangt  bókað</a:t>
            </a:r>
            <a:endParaRPr lang="is-IS" dirty="0"/>
          </a:p>
        </p:txBody>
      </p:sp>
      <p:sp>
        <p:nvSpPr>
          <p:cNvPr id="15" name="TextBox 14"/>
          <p:cNvSpPr txBox="1"/>
          <p:nvPr/>
        </p:nvSpPr>
        <p:spPr>
          <a:xfrm>
            <a:off x="6092225" y="4564222"/>
            <a:ext cx="1659370" cy="646331"/>
          </a:xfrm>
          <a:prstGeom prst="rect">
            <a:avLst/>
          </a:prstGeom>
          <a:noFill/>
        </p:spPr>
        <p:txBody>
          <a:bodyPr wrap="square" rtlCol="0">
            <a:spAutoFit/>
          </a:bodyPr>
          <a:lstStyle/>
          <a:p>
            <a:r>
              <a:rPr lang="is-IS" dirty="0" smtClean="0"/>
              <a:t>Þetta var ekki neyðartilfelli </a:t>
            </a:r>
            <a:endParaRPr lang="is-IS" dirty="0"/>
          </a:p>
        </p:txBody>
      </p:sp>
      <p:sp>
        <p:nvSpPr>
          <p:cNvPr id="16" name="Oval Callout 15"/>
          <p:cNvSpPr/>
          <p:nvPr/>
        </p:nvSpPr>
        <p:spPr>
          <a:xfrm>
            <a:off x="2567916" y="3191866"/>
            <a:ext cx="1779639" cy="87507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t>Rangt afgreitt</a:t>
            </a:r>
            <a:endParaRPr lang="is-IS" dirty="0"/>
          </a:p>
        </p:txBody>
      </p:sp>
      <p:sp>
        <p:nvSpPr>
          <p:cNvPr id="18" name="Oval Callout 17"/>
          <p:cNvSpPr/>
          <p:nvPr/>
        </p:nvSpPr>
        <p:spPr>
          <a:xfrm>
            <a:off x="3146323" y="4862203"/>
            <a:ext cx="1998035" cy="87507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s-IS" dirty="0" smtClean="0"/>
              <a:t>Þetta er ekki mitt hlutverk</a:t>
            </a:r>
            <a:endParaRPr lang="is-IS" dirty="0"/>
          </a:p>
        </p:txBody>
      </p:sp>
      <p:sp>
        <p:nvSpPr>
          <p:cNvPr id="19" name="Oval Callout 18"/>
          <p:cNvSpPr/>
          <p:nvPr/>
        </p:nvSpPr>
        <p:spPr>
          <a:xfrm>
            <a:off x="628650" y="4748981"/>
            <a:ext cx="2153879" cy="13666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t>Af hverju var þessi bókaður á hj.fr. / læknir</a:t>
            </a:r>
            <a:endParaRPr lang="is-IS" dirty="0"/>
          </a:p>
        </p:txBody>
      </p:sp>
      <p:sp>
        <p:nvSpPr>
          <p:cNvPr id="20" name="Oval Callout 19"/>
          <p:cNvSpPr/>
          <p:nvPr/>
        </p:nvSpPr>
        <p:spPr>
          <a:xfrm>
            <a:off x="2505323" y="1369566"/>
            <a:ext cx="1413564" cy="9857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t>Á ekki heima hjá mér </a:t>
            </a:r>
            <a:endParaRPr lang="is-IS" dirty="0"/>
          </a:p>
        </p:txBody>
      </p:sp>
      <p:sp>
        <p:nvSpPr>
          <p:cNvPr id="21" name="Oval Callout 20"/>
          <p:cNvSpPr/>
          <p:nvPr/>
        </p:nvSpPr>
        <p:spPr>
          <a:xfrm>
            <a:off x="4542503" y="550606"/>
            <a:ext cx="1696065" cy="92423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t>Hver á að taka við þessu </a:t>
            </a:r>
            <a:endParaRPr lang="is-IS" dirty="0"/>
          </a:p>
        </p:txBody>
      </p:sp>
      <p:sp>
        <p:nvSpPr>
          <p:cNvPr id="22" name="Oval Callout 21"/>
          <p:cNvSpPr/>
          <p:nvPr/>
        </p:nvSpPr>
        <p:spPr>
          <a:xfrm>
            <a:off x="6813755" y="963561"/>
            <a:ext cx="1701595" cy="93406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t>Hef ekki tíma </a:t>
            </a:r>
            <a:endParaRPr lang="is-IS" dirty="0"/>
          </a:p>
        </p:txBody>
      </p:sp>
      <p:sp>
        <p:nvSpPr>
          <p:cNvPr id="24" name="Oval Callout 23"/>
          <p:cNvSpPr/>
          <p:nvPr/>
        </p:nvSpPr>
        <p:spPr>
          <a:xfrm>
            <a:off x="432620" y="3337109"/>
            <a:ext cx="2072704" cy="92423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t>Skyndilausnir</a:t>
            </a:r>
            <a:endParaRPr lang="is-IS" dirty="0"/>
          </a:p>
        </p:txBody>
      </p:sp>
      <p:sp>
        <p:nvSpPr>
          <p:cNvPr id="25" name="Oval Callout 24"/>
          <p:cNvSpPr/>
          <p:nvPr/>
        </p:nvSpPr>
        <p:spPr>
          <a:xfrm>
            <a:off x="6636774" y="3419631"/>
            <a:ext cx="1696065" cy="92423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t>Enginn tími laus</a:t>
            </a:r>
            <a:endParaRPr lang="is-IS" dirty="0"/>
          </a:p>
        </p:txBody>
      </p:sp>
    </p:spTree>
    <p:extLst>
      <p:ext uri="{BB962C8B-B14F-4D97-AF65-F5344CB8AC3E}">
        <p14:creationId xmlns:p14="http://schemas.microsoft.com/office/powerpoint/2010/main" val="304803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Megin þemu </a:t>
            </a:r>
            <a:endParaRPr lang="is-IS" dirty="0"/>
          </a:p>
        </p:txBody>
      </p:sp>
      <p:sp>
        <p:nvSpPr>
          <p:cNvPr id="3" name="Content Placeholder 2"/>
          <p:cNvSpPr>
            <a:spLocks noGrp="1"/>
          </p:cNvSpPr>
          <p:nvPr>
            <p:ph idx="1"/>
          </p:nvPr>
        </p:nvSpPr>
        <p:spPr/>
        <p:txBody>
          <a:bodyPr>
            <a:normAutofit/>
          </a:bodyPr>
          <a:lstStyle/>
          <a:p>
            <a:r>
              <a:rPr lang="is-IS" dirty="0" smtClean="0"/>
              <a:t>Minni biðtími</a:t>
            </a:r>
          </a:p>
          <a:p>
            <a:r>
              <a:rPr lang="is-IS" dirty="0" smtClean="0"/>
              <a:t>Betri eftirfylgd</a:t>
            </a:r>
          </a:p>
          <a:p>
            <a:r>
              <a:rPr lang="is-IS" dirty="0" smtClean="0"/>
              <a:t>Þörfum mætt</a:t>
            </a:r>
          </a:p>
          <a:p>
            <a:r>
              <a:rPr lang="is-IS" dirty="0" smtClean="0"/>
              <a:t>Bætt starfsumhverfi</a:t>
            </a:r>
          </a:p>
          <a:p>
            <a:endParaRPr lang="is-IS" dirty="0" smtClean="0"/>
          </a:p>
          <a:p>
            <a:endParaRPr lang="is-IS" dirty="0"/>
          </a:p>
          <a:p>
            <a:endParaRPr lang="is-IS" dirty="0" smtClean="0"/>
          </a:p>
          <a:p>
            <a:pPr marL="0" indent="0">
              <a:buNone/>
            </a:pPr>
            <a:endParaRPr lang="is-IS" dirty="0" smtClean="0"/>
          </a:p>
          <a:p>
            <a:endParaRPr lang="is-IS" dirty="0" smtClean="0"/>
          </a:p>
          <a:p>
            <a:endParaRPr lang="is-IS" dirty="0" smtClean="0"/>
          </a:p>
        </p:txBody>
      </p:sp>
      <p:pic>
        <p:nvPicPr>
          <p:cNvPr id="4" name="Picture 3"/>
          <p:cNvPicPr>
            <a:picLocks noChangeAspect="1"/>
          </p:cNvPicPr>
          <p:nvPr/>
        </p:nvPicPr>
        <p:blipFill>
          <a:blip r:embed="rId3"/>
          <a:stretch>
            <a:fillRect/>
          </a:stretch>
        </p:blipFill>
        <p:spPr>
          <a:xfrm>
            <a:off x="6036085" y="1825625"/>
            <a:ext cx="2381250" cy="2762250"/>
          </a:xfrm>
          <a:prstGeom prst="rect">
            <a:avLst/>
          </a:prstGeom>
        </p:spPr>
      </p:pic>
      <p:pic>
        <p:nvPicPr>
          <p:cNvPr id="5" name="Picture 4"/>
          <p:cNvPicPr>
            <a:picLocks noChangeAspect="1"/>
          </p:cNvPicPr>
          <p:nvPr/>
        </p:nvPicPr>
        <p:blipFill>
          <a:blip r:embed="rId4"/>
          <a:stretch>
            <a:fillRect/>
          </a:stretch>
        </p:blipFill>
        <p:spPr>
          <a:xfrm>
            <a:off x="-793" y="6684969"/>
            <a:ext cx="9144793" cy="286537"/>
          </a:xfrm>
          <a:prstGeom prst="rect">
            <a:avLst/>
          </a:prstGeom>
        </p:spPr>
      </p:pic>
    </p:spTree>
    <p:extLst>
      <p:ext uri="{BB962C8B-B14F-4D97-AF65-F5344CB8AC3E}">
        <p14:creationId xmlns:p14="http://schemas.microsoft.com/office/powerpoint/2010/main" val="3654136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Markmið</a:t>
            </a:r>
            <a:endParaRPr lang="is-IS" dirty="0"/>
          </a:p>
        </p:txBody>
      </p:sp>
      <p:sp>
        <p:nvSpPr>
          <p:cNvPr id="3" name="Content Placeholder 2"/>
          <p:cNvSpPr>
            <a:spLocks noGrp="1"/>
          </p:cNvSpPr>
          <p:nvPr>
            <p:ph idx="1"/>
          </p:nvPr>
        </p:nvSpPr>
        <p:spPr/>
        <p:txBody>
          <a:bodyPr/>
          <a:lstStyle/>
          <a:p>
            <a:r>
              <a:rPr lang="is-IS" dirty="0" smtClean="0"/>
              <a:t>Að </a:t>
            </a:r>
            <a:r>
              <a:rPr lang="is-IS" dirty="0"/>
              <a:t>vera fyrsta val íbúa svæðisins sem þurfa á almennri heilbrigðisþjónustu að halda.</a:t>
            </a:r>
          </a:p>
          <a:p>
            <a:r>
              <a:rPr lang="is-IS" dirty="0"/>
              <a:t>Að vera framsækinn og ábyrgur aðili í íslenskri heilbrigðisþjónustu</a:t>
            </a:r>
          </a:p>
          <a:p>
            <a:r>
              <a:rPr lang="is-IS" dirty="0"/>
              <a:t>Að vera jákvæður áhrifavaldur í lífi þeirra er þurfa þjónustunnar með </a:t>
            </a:r>
          </a:p>
          <a:p>
            <a:r>
              <a:rPr lang="is-IS" dirty="0"/>
              <a:t>Að vera eftirsóknarverður vinnustaður</a:t>
            </a:r>
          </a:p>
          <a:p>
            <a:endParaRPr lang="is-IS" dirty="0" smtClean="0"/>
          </a:p>
          <a:p>
            <a:endParaRPr lang="is-IS" dirty="0"/>
          </a:p>
          <a:p>
            <a:endParaRPr lang="is-IS" dirty="0"/>
          </a:p>
        </p:txBody>
      </p:sp>
      <p:pic>
        <p:nvPicPr>
          <p:cNvPr id="4" name="Picture 3"/>
          <p:cNvPicPr>
            <a:picLocks noChangeAspect="1"/>
          </p:cNvPicPr>
          <p:nvPr/>
        </p:nvPicPr>
        <p:blipFill>
          <a:blip r:embed="rId3"/>
          <a:stretch>
            <a:fillRect/>
          </a:stretch>
        </p:blipFill>
        <p:spPr>
          <a:xfrm>
            <a:off x="-793" y="6571463"/>
            <a:ext cx="9144793" cy="286537"/>
          </a:xfrm>
          <a:prstGeom prst="rect">
            <a:avLst/>
          </a:prstGeom>
        </p:spPr>
      </p:pic>
    </p:spTree>
    <p:extLst>
      <p:ext uri="{BB962C8B-B14F-4D97-AF65-F5344CB8AC3E}">
        <p14:creationId xmlns:p14="http://schemas.microsoft.com/office/powerpoint/2010/main" val="163082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Takmarkanir</a:t>
            </a:r>
            <a:endParaRPr lang="is-IS" dirty="0"/>
          </a:p>
        </p:txBody>
      </p:sp>
      <p:sp>
        <p:nvSpPr>
          <p:cNvPr id="3" name="Content Placeholder 2"/>
          <p:cNvSpPr>
            <a:spLocks noGrp="1"/>
          </p:cNvSpPr>
          <p:nvPr>
            <p:ph idx="1"/>
          </p:nvPr>
        </p:nvSpPr>
        <p:spPr/>
        <p:txBody>
          <a:bodyPr/>
          <a:lstStyle/>
          <a:p>
            <a:r>
              <a:rPr lang="is-IS" dirty="0" smtClean="0"/>
              <a:t>Þekking </a:t>
            </a:r>
          </a:p>
          <a:p>
            <a:r>
              <a:rPr lang="is-IS" dirty="0" smtClean="0"/>
              <a:t>Landræðilegir þættir</a:t>
            </a:r>
          </a:p>
          <a:p>
            <a:r>
              <a:rPr lang="is-IS" dirty="0" smtClean="0"/>
              <a:t>Mannauður</a:t>
            </a:r>
          </a:p>
          <a:p>
            <a:r>
              <a:rPr lang="is-IS" dirty="0" smtClean="0"/>
              <a:t>Tækilegir þættir </a:t>
            </a:r>
          </a:p>
          <a:p>
            <a:r>
              <a:rPr lang="is-IS" dirty="0" smtClean="0"/>
              <a:t>Tvær stöðvar</a:t>
            </a:r>
          </a:p>
          <a:p>
            <a:r>
              <a:rPr lang="is-IS" dirty="0"/>
              <a:t>Og fleiri þættir</a:t>
            </a:r>
          </a:p>
          <a:p>
            <a:endParaRPr lang="is-IS" dirty="0" smtClean="0"/>
          </a:p>
          <a:p>
            <a:endParaRPr lang="is-IS" dirty="0" smtClean="0"/>
          </a:p>
          <a:p>
            <a:pPr marL="0" indent="0">
              <a:buNone/>
            </a:pPr>
            <a:endParaRPr lang="is-IS" dirty="0" smtClean="0"/>
          </a:p>
        </p:txBody>
      </p:sp>
      <p:pic>
        <p:nvPicPr>
          <p:cNvPr id="4" name="Picture 3"/>
          <p:cNvPicPr>
            <a:picLocks noChangeAspect="1"/>
          </p:cNvPicPr>
          <p:nvPr/>
        </p:nvPicPr>
        <p:blipFill>
          <a:blip r:embed="rId3"/>
          <a:stretch>
            <a:fillRect/>
          </a:stretch>
        </p:blipFill>
        <p:spPr>
          <a:xfrm>
            <a:off x="0" y="6730336"/>
            <a:ext cx="9144793" cy="255327"/>
          </a:xfrm>
          <a:prstGeom prst="rect">
            <a:avLst/>
          </a:prstGeom>
        </p:spPr>
      </p:pic>
    </p:spTree>
    <p:extLst>
      <p:ext uri="{BB962C8B-B14F-4D97-AF65-F5344CB8AC3E}">
        <p14:creationId xmlns:p14="http://schemas.microsoft.com/office/powerpoint/2010/main" val="293284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Teymisvinna</a:t>
            </a:r>
            <a:endParaRPr lang="is-IS" dirty="0"/>
          </a:p>
        </p:txBody>
      </p:sp>
      <p:sp>
        <p:nvSpPr>
          <p:cNvPr id="3" name="Content Placeholder 2"/>
          <p:cNvSpPr>
            <a:spLocks noGrp="1"/>
          </p:cNvSpPr>
          <p:nvPr>
            <p:ph idx="1"/>
          </p:nvPr>
        </p:nvSpPr>
        <p:spPr/>
        <p:txBody>
          <a:bodyPr>
            <a:normAutofit fontScale="55000" lnSpcReduction="20000"/>
          </a:bodyPr>
          <a:lstStyle/>
          <a:p>
            <a:r>
              <a:rPr lang="is-IS" dirty="0" smtClean="0"/>
              <a:t>Sálfræðingar</a:t>
            </a:r>
          </a:p>
          <a:p>
            <a:r>
              <a:rPr lang="is-IS" dirty="0" smtClean="0"/>
              <a:t>Sérfærðimóttökur</a:t>
            </a:r>
          </a:p>
          <a:p>
            <a:r>
              <a:rPr lang="is-IS" dirty="0" smtClean="0"/>
              <a:t>Sérfræðingar – barnalæknar</a:t>
            </a:r>
          </a:p>
          <a:p>
            <a:r>
              <a:rPr lang="is-IS" dirty="0" smtClean="0"/>
              <a:t>Hermiþjálfun</a:t>
            </a:r>
          </a:p>
          <a:p>
            <a:r>
              <a:rPr lang="is-IS" dirty="0" smtClean="0"/>
              <a:t>Félasþjónustuan</a:t>
            </a:r>
          </a:p>
          <a:p>
            <a:pPr lvl="1"/>
            <a:r>
              <a:rPr lang="is-IS" dirty="0" smtClean="0"/>
              <a:t>Forvarnir</a:t>
            </a:r>
          </a:p>
          <a:p>
            <a:pPr lvl="1"/>
            <a:r>
              <a:rPr lang="is-IS" dirty="0" smtClean="0"/>
              <a:t>Barnavernd</a:t>
            </a:r>
          </a:p>
          <a:p>
            <a:pPr lvl="1"/>
            <a:r>
              <a:rPr lang="is-IS" dirty="0" smtClean="0"/>
              <a:t>Heimaþjónusta</a:t>
            </a:r>
          </a:p>
          <a:p>
            <a:pPr lvl="1"/>
            <a:r>
              <a:rPr lang="is-IS" dirty="0" smtClean="0"/>
              <a:t>Skólaþjónustan</a:t>
            </a:r>
          </a:p>
          <a:p>
            <a:pPr lvl="2"/>
            <a:r>
              <a:rPr lang="is-IS" dirty="0" smtClean="0"/>
              <a:t>Talmeinafræðingur</a:t>
            </a:r>
          </a:p>
          <a:p>
            <a:pPr lvl="2"/>
            <a:r>
              <a:rPr lang="is-IS" dirty="0" smtClean="0"/>
              <a:t>Leiksskólar</a:t>
            </a:r>
          </a:p>
          <a:p>
            <a:pPr lvl="2"/>
            <a:r>
              <a:rPr lang="is-IS" dirty="0" smtClean="0"/>
              <a:t>Iðjuþjálfar</a:t>
            </a:r>
          </a:p>
          <a:p>
            <a:pPr lvl="2"/>
            <a:r>
              <a:rPr lang="is-IS" dirty="0" smtClean="0"/>
              <a:t>Sjúkraþjálfar</a:t>
            </a:r>
          </a:p>
          <a:p>
            <a:pPr lvl="2"/>
            <a:r>
              <a:rPr lang="is-IS" dirty="0" smtClean="0"/>
              <a:t>Þroskaþjálfr</a:t>
            </a:r>
          </a:p>
          <a:p>
            <a:r>
              <a:rPr lang="is-IS" dirty="0" smtClean="0"/>
              <a:t>Lögreglan - almannavarnir</a:t>
            </a:r>
          </a:p>
          <a:p>
            <a:r>
              <a:rPr lang="is-IS" dirty="0" smtClean="0"/>
              <a:t>Krikjan – andlát stuðningur við langveika</a:t>
            </a:r>
          </a:p>
          <a:p>
            <a:r>
              <a:rPr lang="is-IS" dirty="0" smtClean="0"/>
              <a:t>Hjúkrunarheimili, dagdvöl, hvíldarinnlagnir</a:t>
            </a:r>
          </a:p>
          <a:p>
            <a:endParaRPr lang="is-IS" dirty="0" smtClean="0"/>
          </a:p>
          <a:p>
            <a:endParaRPr lang="is-IS" dirty="0"/>
          </a:p>
        </p:txBody>
      </p:sp>
      <p:pic>
        <p:nvPicPr>
          <p:cNvPr id="5" name="Picture 4"/>
          <p:cNvPicPr>
            <a:picLocks noChangeAspect="1"/>
          </p:cNvPicPr>
          <p:nvPr/>
        </p:nvPicPr>
        <p:blipFill>
          <a:blip r:embed="rId3"/>
          <a:stretch>
            <a:fillRect/>
          </a:stretch>
        </p:blipFill>
        <p:spPr>
          <a:xfrm>
            <a:off x="5587795" y="4278108"/>
            <a:ext cx="2628900" cy="1743075"/>
          </a:xfrm>
          <a:prstGeom prst="rect">
            <a:avLst/>
          </a:prstGeom>
        </p:spPr>
      </p:pic>
      <p:pic>
        <p:nvPicPr>
          <p:cNvPr id="4" name="Picture 3"/>
          <p:cNvPicPr>
            <a:picLocks noChangeAspect="1"/>
          </p:cNvPicPr>
          <p:nvPr/>
        </p:nvPicPr>
        <p:blipFill>
          <a:blip r:embed="rId4"/>
          <a:stretch>
            <a:fillRect/>
          </a:stretch>
        </p:blipFill>
        <p:spPr>
          <a:xfrm>
            <a:off x="-793" y="6729973"/>
            <a:ext cx="9144793" cy="256054"/>
          </a:xfrm>
          <a:prstGeom prst="rect">
            <a:avLst/>
          </a:prstGeom>
        </p:spPr>
      </p:pic>
    </p:spTree>
    <p:extLst>
      <p:ext uri="{BB962C8B-B14F-4D97-AF65-F5344CB8AC3E}">
        <p14:creationId xmlns:p14="http://schemas.microsoft.com/office/powerpoint/2010/main" val="2919961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791</TotalTime>
  <Words>1773</Words>
  <Application>Microsoft Office PowerPoint</Application>
  <PresentationFormat>On-screen Show (4:3)</PresentationFormat>
  <Paragraphs>272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Þverfagleg teymisvinna liður í umbótum</vt:lpstr>
      <vt:lpstr>Heilsugæsla Rangárþings</vt:lpstr>
      <vt:lpstr>Áhrifavaldar</vt:lpstr>
      <vt:lpstr>Aðferðafræðin - Lean</vt:lpstr>
      <vt:lpstr>Verkefnin</vt:lpstr>
      <vt:lpstr>Megin þemu </vt:lpstr>
      <vt:lpstr>Markmið</vt:lpstr>
      <vt:lpstr>Takmarkanir</vt:lpstr>
      <vt:lpstr>Teymisvinna</vt:lpstr>
      <vt:lpstr>Ávinningur</vt:lpstr>
      <vt:lpstr>Niðurstaða - teymisvinnu</vt:lpstr>
      <vt:lpstr>PowerPoint Presentation</vt:lpstr>
      <vt:lpstr>Heimildir</vt:lpstr>
    </vt:vector>
  </TitlesOfParts>
  <Company>HSU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Gerður Óskarsdóttir</dc:creator>
  <cp:lastModifiedBy>Nína Hrönn Gunnarsdóttir</cp:lastModifiedBy>
  <cp:revision>55</cp:revision>
  <cp:lastPrinted>2016-04-14T10:54:45Z</cp:lastPrinted>
  <dcterms:created xsi:type="dcterms:W3CDTF">2015-01-26T10:12:17Z</dcterms:created>
  <dcterms:modified xsi:type="dcterms:W3CDTF">2016-08-17T08:20:20Z</dcterms:modified>
</cp:coreProperties>
</file>