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</p:sldIdLst>
  <p:sldSz cx="9144000" cy="6858000" type="screen4x3"/>
  <p:notesSz cx="6858000" cy="9144000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A42A48E-9F59-4A1B-8671-AEE919CA2A88}" type="datetimeFigureOut">
              <a:rPr lang="is-IS" smtClean="0"/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723C6AB-5ED0-46B9-B3FC-3EF5D34CE7DE}" type="slidenum">
              <a:rPr lang="is-IS" smtClean="0"/>
              <a:t>‹#›</a:t>
            </a:fld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dirty="0" smtClean="0"/>
              <a:t>Íbúar og sveitarfélög                      - </a:t>
            </a:r>
            <a:r>
              <a:rPr lang="is-IS" sz="3600" dirty="0" smtClean="0"/>
              <a:t>bandalag um heilsuvernd</a:t>
            </a:r>
            <a:endParaRPr lang="en-US" sz="36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is-IS" dirty="0" smtClean="0"/>
              <a:t>Ólafur </a:t>
            </a:r>
            <a:r>
              <a:rPr lang="is-IS" dirty="0" smtClean="0"/>
              <a:t>Þór Gunnarsson  </a:t>
            </a:r>
            <a:endParaRPr lang="is-IS" dirty="0" smtClean="0"/>
          </a:p>
          <a:p>
            <a:pPr eaLnBrk="1" hangingPunct="1">
              <a:defRPr/>
            </a:pPr>
            <a:r>
              <a:rPr lang="is-IS" dirty="0" smtClean="0"/>
              <a:t>Lyf-og </a:t>
            </a:r>
            <a:r>
              <a:rPr lang="is-IS" dirty="0" smtClean="0"/>
              <a:t>öldrunarlæknir</a:t>
            </a:r>
          </a:p>
          <a:p>
            <a:pPr eaLnBrk="1" hangingPunct="1">
              <a:defRPr/>
            </a:pPr>
            <a:r>
              <a:rPr lang="is-IS" smtClean="0"/>
              <a:t>Landspítala </a:t>
            </a:r>
            <a:r>
              <a:rPr lang="is-IS" dirty="0" smtClean="0"/>
              <a:t>Háskólasjúkrahúsi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670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sz="3600" u="sng" smtClean="0"/>
              <a:t>Geðhjálp</a:t>
            </a:r>
          </a:p>
          <a:p>
            <a:pPr eaLnBrk="1" hangingPunct="1">
              <a:defRPr/>
            </a:pPr>
            <a:endParaRPr lang="is-IS" smtClean="0"/>
          </a:p>
          <a:p>
            <a:pPr eaLnBrk="1" hangingPunct="1">
              <a:defRPr/>
            </a:pPr>
            <a:r>
              <a:rPr lang="is-IS" smtClean="0"/>
              <a:t>Þunglyndi</a:t>
            </a:r>
          </a:p>
          <a:p>
            <a:pPr eaLnBrk="1" hangingPunct="1">
              <a:defRPr/>
            </a:pPr>
            <a:r>
              <a:rPr lang="is-IS" smtClean="0"/>
              <a:t>Glöp</a:t>
            </a:r>
          </a:p>
          <a:p>
            <a:pPr eaLnBrk="1" hangingPunct="1">
              <a:defRPr/>
            </a:pPr>
            <a:r>
              <a:rPr lang="is-IS" smtClean="0"/>
              <a:t>Áfengissýki</a:t>
            </a:r>
          </a:p>
          <a:p>
            <a:pPr eaLnBrk="1" hangingPunct="1">
              <a:defRPr/>
            </a:pPr>
            <a:endParaRPr lang="is-IS" smtClean="0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3</a:t>
            </a:r>
          </a:p>
        </p:txBody>
      </p:sp>
    </p:spTree>
    <p:extLst>
      <p:ext uri="{BB962C8B-B14F-4D97-AF65-F5344CB8AC3E}">
        <p14:creationId xmlns:p14="http://schemas.microsoft.com/office/powerpoint/2010/main" val="196807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sz="3600" u="sng" dirty="0" smtClean="0"/>
              <a:t>Bólusetningar</a:t>
            </a:r>
          </a:p>
          <a:p>
            <a:pPr eaLnBrk="1" hangingPunct="1">
              <a:defRPr/>
            </a:pPr>
            <a:endParaRPr lang="is-IS" dirty="0" smtClean="0"/>
          </a:p>
          <a:p>
            <a:pPr eaLnBrk="1" hangingPunct="1">
              <a:defRPr/>
            </a:pPr>
            <a:r>
              <a:rPr lang="is-IS" dirty="0" smtClean="0"/>
              <a:t>Inflúensa</a:t>
            </a:r>
          </a:p>
          <a:p>
            <a:pPr eaLnBrk="1" hangingPunct="1">
              <a:defRPr/>
            </a:pPr>
            <a:r>
              <a:rPr lang="is-IS" dirty="0" smtClean="0"/>
              <a:t>Lungnabólga</a:t>
            </a:r>
          </a:p>
          <a:p>
            <a:pPr eaLnBrk="1" hangingPunct="1">
              <a:defRPr/>
            </a:pPr>
            <a:r>
              <a:rPr lang="is-IS" dirty="0" smtClean="0"/>
              <a:t>Bólusetning </a:t>
            </a:r>
            <a:r>
              <a:rPr lang="is-IS" dirty="0" smtClean="0"/>
              <a:t>starfsfólks</a:t>
            </a:r>
            <a:endParaRPr lang="is-IS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4</a:t>
            </a:r>
          </a:p>
        </p:txBody>
      </p:sp>
    </p:spTree>
    <p:extLst>
      <p:ext uri="{BB962C8B-B14F-4D97-AF65-F5344CB8AC3E}">
        <p14:creationId xmlns:p14="http://schemas.microsoft.com/office/powerpoint/2010/main" val="173418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sz="3600" u="sng" dirty="0" smtClean="0"/>
              <a:t>Beinþynning</a:t>
            </a:r>
          </a:p>
          <a:p>
            <a:pPr eaLnBrk="1" hangingPunct="1">
              <a:defRPr/>
            </a:pPr>
            <a:endParaRPr lang="is-IS" dirty="0" smtClean="0"/>
          </a:p>
          <a:p>
            <a:pPr eaLnBrk="1" hangingPunct="1">
              <a:defRPr/>
            </a:pPr>
            <a:r>
              <a:rPr lang="is-IS" dirty="0" smtClean="0"/>
              <a:t>Nær allar konur yfir 80 en einnig eldri karlar</a:t>
            </a:r>
          </a:p>
          <a:p>
            <a:pPr eaLnBrk="1" hangingPunct="1">
              <a:defRPr/>
            </a:pPr>
            <a:r>
              <a:rPr lang="is-IS" dirty="0" smtClean="0"/>
              <a:t>Brot algeng</a:t>
            </a:r>
          </a:p>
          <a:p>
            <a:pPr lvl="1" eaLnBrk="1" hangingPunct="1">
              <a:defRPr/>
            </a:pPr>
            <a:r>
              <a:rPr lang="is-IS" dirty="0" smtClean="0"/>
              <a:t>Mjaðmir/mjaðmagrind</a:t>
            </a:r>
          </a:p>
          <a:p>
            <a:pPr lvl="1" eaLnBrk="1" hangingPunct="1">
              <a:defRPr/>
            </a:pPr>
            <a:r>
              <a:rPr lang="is-IS" dirty="0" smtClean="0"/>
              <a:t>Hryggsúla</a:t>
            </a:r>
          </a:p>
          <a:p>
            <a:pPr lvl="1" eaLnBrk="1" hangingPunct="1">
              <a:defRPr/>
            </a:pPr>
            <a:r>
              <a:rPr lang="is-IS" dirty="0" smtClean="0"/>
              <a:t>Framhandleggir</a:t>
            </a:r>
          </a:p>
          <a:p>
            <a:pPr lvl="1" eaLnBrk="1" hangingPunct="1">
              <a:buFont typeface="Wingdings" pitchFamily="2" charset="2"/>
              <a:buNone/>
              <a:defRPr/>
            </a:pPr>
            <a:endParaRPr lang="is-IS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endParaRPr lang="is-IS" dirty="0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5</a:t>
            </a:r>
          </a:p>
        </p:txBody>
      </p:sp>
    </p:spTree>
    <p:extLst>
      <p:ext uri="{BB962C8B-B14F-4D97-AF65-F5344CB8AC3E}">
        <p14:creationId xmlns:p14="http://schemas.microsoft.com/office/powerpoint/2010/main" val="93770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smtClean="0"/>
              <a:t> </a:t>
            </a:r>
            <a:r>
              <a:rPr lang="is-IS" sz="3600" u="sng" smtClean="0"/>
              <a:t>Krabbameinsleit</a:t>
            </a:r>
          </a:p>
          <a:p>
            <a:pPr eaLnBrk="1" hangingPunct="1">
              <a:defRPr/>
            </a:pPr>
            <a:endParaRPr lang="is-IS" smtClean="0"/>
          </a:p>
          <a:p>
            <a:pPr eaLnBrk="1" hangingPunct="1">
              <a:defRPr/>
            </a:pPr>
            <a:r>
              <a:rPr lang="is-IS" smtClean="0"/>
              <a:t>Brjóstakrabbamein</a:t>
            </a:r>
          </a:p>
          <a:p>
            <a:pPr eaLnBrk="1" hangingPunct="1">
              <a:defRPr/>
            </a:pPr>
            <a:r>
              <a:rPr lang="is-IS" smtClean="0"/>
              <a:t>Leghálskrabbamein</a:t>
            </a:r>
          </a:p>
          <a:p>
            <a:pPr eaLnBrk="1" hangingPunct="1">
              <a:defRPr/>
            </a:pPr>
            <a:r>
              <a:rPr lang="is-IS" smtClean="0"/>
              <a:t>Húðkrabbamein</a:t>
            </a:r>
          </a:p>
          <a:p>
            <a:pPr eaLnBrk="1" hangingPunct="1">
              <a:defRPr/>
            </a:pPr>
            <a:r>
              <a:rPr lang="is-IS" smtClean="0"/>
              <a:t>Ristilkrabbamein</a:t>
            </a:r>
          </a:p>
          <a:p>
            <a:pPr eaLnBrk="1" hangingPunct="1">
              <a:defRPr/>
            </a:pPr>
            <a:r>
              <a:rPr lang="is-IS" smtClean="0"/>
              <a:t>Blöðruhálskirtilskrabbamein 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6</a:t>
            </a:r>
          </a:p>
        </p:txBody>
      </p:sp>
    </p:spTree>
    <p:extLst>
      <p:ext uri="{BB962C8B-B14F-4D97-AF65-F5344CB8AC3E}">
        <p14:creationId xmlns:p14="http://schemas.microsoft.com/office/powerpoint/2010/main" val="2643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u="sng" smtClean="0"/>
              <a:t>Líkamsrækt</a:t>
            </a:r>
            <a:r>
              <a:rPr lang="is-IS" smtClean="0"/>
              <a:t> </a:t>
            </a:r>
            <a:r>
              <a:rPr lang="is-IS" sz="2800" smtClean="0"/>
              <a:t>(íþróttir)</a:t>
            </a:r>
            <a:endParaRPr lang="is-IS" sz="2800" u="sng" smtClean="0"/>
          </a:p>
          <a:p>
            <a:pPr eaLnBrk="1" hangingPunct="1">
              <a:defRPr/>
            </a:pPr>
            <a:endParaRPr lang="is-IS" sz="2800" smtClean="0"/>
          </a:p>
          <a:p>
            <a:pPr eaLnBrk="1" hangingPunct="1">
              <a:defRPr/>
            </a:pPr>
            <a:r>
              <a:rPr lang="is-IS" sz="2800" smtClean="0"/>
              <a:t>Mikilvægi minnkar ekki með aldri</a:t>
            </a:r>
          </a:p>
          <a:p>
            <a:pPr eaLnBrk="1" hangingPunct="1">
              <a:defRPr/>
            </a:pPr>
            <a:r>
              <a:rPr lang="is-IS" sz="2800" smtClean="0"/>
              <a:t>Markmið kunna að breytast</a:t>
            </a:r>
          </a:p>
          <a:p>
            <a:pPr lvl="1" eaLnBrk="1" hangingPunct="1">
              <a:defRPr/>
            </a:pPr>
            <a:r>
              <a:rPr lang="is-IS" sz="2400" smtClean="0"/>
              <a:t>Tæki til þyngdarstjórnunar, streitulosunar, afþreyingar og jafnvel framfærslu á yngri árum</a:t>
            </a:r>
          </a:p>
          <a:p>
            <a:pPr lvl="1" eaLnBrk="1" hangingPunct="1">
              <a:defRPr/>
            </a:pPr>
            <a:r>
              <a:rPr lang="is-IS" sz="2400" smtClean="0"/>
              <a:t>Tæki til heilsuverndar, meðferðar og afþreyingar á efri árum</a:t>
            </a:r>
          </a:p>
          <a:p>
            <a:pPr eaLnBrk="1" hangingPunct="1">
              <a:defRPr/>
            </a:pPr>
            <a:r>
              <a:rPr lang="is-IS" sz="2800" smtClean="0"/>
              <a:t>Ætti að vera hluti af eðlilegu lífi </a:t>
            </a:r>
          </a:p>
          <a:p>
            <a:pPr eaLnBrk="1" hangingPunct="1">
              <a:defRPr/>
            </a:pPr>
            <a:endParaRPr lang="en-US" sz="28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7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2704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SC005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50"/>
            <a:ext cx="10909300" cy="785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19113" y="136525"/>
            <a:ext cx="7653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s-IS" sz="2400">
                <a:latin typeface="Arial" charset="0"/>
              </a:rPr>
              <a:t>Hvannadalshnjúkur meðan hann var enn 2119 metrar</a:t>
            </a:r>
            <a:endParaRPr lang="en-US" sz="24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9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Að eldra fólk geti búið heima sem lengst......(eða er það ekki?)</a:t>
            </a:r>
          </a:p>
          <a:p>
            <a:r>
              <a:rPr lang="is-IS" dirty="0" smtClean="0"/>
              <a:t>......En kosta sem minnstu til (og gjarnan að ríkið taki sem stærstan hluta af kostnaðinum)</a:t>
            </a:r>
          </a:p>
          <a:p>
            <a:r>
              <a:rPr lang="is-IS" dirty="0" smtClean="0"/>
              <a:t>Að nærþjónusta eins og málefni fatlaðs fólks og aldraðra sé á þeirra hendi.......(eða hvað ?)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Sveitarfélögin vilja.......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55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Að framboð á þjónustu sé í samræmi við þarfir</a:t>
            </a:r>
          </a:p>
          <a:p>
            <a:r>
              <a:rPr lang="is-IS" dirty="0" smtClean="0"/>
              <a:t>Að aðgengi að þjónustu sé tryggt</a:t>
            </a:r>
          </a:p>
          <a:p>
            <a:r>
              <a:rPr lang="is-IS" dirty="0" smtClean="0"/>
              <a:t>Búa sem lengst heima.......</a:t>
            </a:r>
            <a:r>
              <a:rPr lang="is-IS" u="sng" dirty="0" smtClean="0"/>
              <a:t>við öryggi</a:t>
            </a:r>
          </a:p>
          <a:p>
            <a:r>
              <a:rPr lang="is-IS" dirty="0" smtClean="0"/>
              <a:t>Að þjónusta geti að einhverju leiti verið  eftir þörfum, “on demand”</a:t>
            </a:r>
          </a:p>
          <a:p>
            <a:r>
              <a:rPr lang="is-IS" dirty="0" smtClean="0"/>
              <a:t>Að kostnaði (a.m.k. úr eigin vasa) sé haldið í lágmarki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Eldra fólk vill..........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1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Sveitarfélögin þurfa að setja sér stefnu í málefnum aldraðra</a:t>
            </a:r>
          </a:p>
          <a:p>
            <a:r>
              <a:rPr lang="is-IS" dirty="0" smtClean="0"/>
              <a:t>Þau þurfa að leggja meiri áherslu á sjálfstæða búsetu en stofnanadvöl</a:t>
            </a:r>
          </a:p>
          <a:p>
            <a:r>
              <a:rPr lang="is-IS" dirty="0" smtClean="0"/>
              <a:t>Þau þurfa að tryggja framboð þjónustuíbúða, með alvöru þjónustu, þ.m.t. vaktþjónustu. Annað hvort byggja sjálf eða semja við félagasamtök/einkaaðila</a:t>
            </a:r>
            <a:endParaRPr lang="is-I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dirty="0" smtClean="0"/>
              <a:t>Hvað þarf að gera ? (sveitarfélög)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29763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s-IS" dirty="0" smtClean="0"/>
              <a:t>Stórauka framboð á fyrirbyggjandi þjónustu</a:t>
            </a:r>
          </a:p>
          <a:p>
            <a:pPr lvl="1">
              <a:buNone/>
            </a:pPr>
            <a:r>
              <a:rPr lang="is-IS" dirty="0" smtClean="0"/>
              <a:t>Endurhæfingu/líkamsrækt</a:t>
            </a:r>
          </a:p>
          <a:p>
            <a:pPr lvl="1">
              <a:buNone/>
            </a:pPr>
            <a:r>
              <a:rPr lang="is-IS" dirty="0" smtClean="0"/>
              <a:t>Heilbrigðisþjónustu</a:t>
            </a:r>
          </a:p>
          <a:p>
            <a:pPr lvl="1">
              <a:buNone/>
            </a:pPr>
            <a:r>
              <a:rPr lang="is-IS" dirty="0" smtClean="0"/>
              <a:t>Félagsráðgjöf, einkum búseturáðgjöf</a:t>
            </a:r>
          </a:p>
          <a:p>
            <a:pPr lvl="1">
              <a:buNone/>
            </a:pPr>
            <a:endParaRPr lang="is-IS" dirty="0" smtClean="0"/>
          </a:p>
          <a:p>
            <a:pPr lvl="1">
              <a:buNone/>
            </a:pPr>
            <a:endParaRPr lang="is-IS" dirty="0" smtClean="0"/>
          </a:p>
          <a:p>
            <a:pPr lvl="1">
              <a:buNone/>
            </a:pPr>
            <a:r>
              <a:rPr lang="is-IS" dirty="0" smtClean="0"/>
              <a:t>Huga að þörfum aldraðra við alla áætlanagerð, hvort heldur er við skipulag, fjárhagsáætlanir, hönnun mannvirkja osfrv.</a:t>
            </a:r>
          </a:p>
          <a:p>
            <a:pPr lvl="1"/>
            <a:endParaRPr lang="is-I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dirty="0" smtClean="0"/>
              <a:t>Hvað þarf að gera ? (sveitarfélög)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3740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Öldruðum</a:t>
            </a:r>
            <a:r>
              <a:rPr lang="en-US" dirty="0" smtClean="0"/>
              <a:t> </a:t>
            </a:r>
            <a:r>
              <a:rPr lang="en-US" dirty="0" err="1" smtClean="0"/>
              <a:t>fjölgar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err="1" smtClean="0"/>
              <a:t>stefna</a:t>
            </a:r>
            <a:r>
              <a:rPr lang="en-US" dirty="0" smtClean="0"/>
              <a:t> í </a:t>
            </a:r>
            <a:r>
              <a:rPr lang="en-US" dirty="0" err="1" smtClean="0"/>
              <a:t>að</a:t>
            </a:r>
            <a:r>
              <a:rPr lang="en-US" dirty="0" smtClean="0"/>
              <a:t> </a:t>
            </a:r>
            <a:r>
              <a:rPr lang="en-US" dirty="0" err="1" smtClean="0"/>
              <a:t>verða</a:t>
            </a:r>
            <a:r>
              <a:rPr lang="en-US" dirty="0" smtClean="0"/>
              <a:t>  um 15% </a:t>
            </a:r>
            <a:r>
              <a:rPr lang="en-US" dirty="0" err="1" smtClean="0"/>
              <a:t>þjóðarinnar</a:t>
            </a:r>
            <a:r>
              <a:rPr lang="en-US" dirty="0" smtClean="0"/>
              <a:t> á </a:t>
            </a:r>
            <a:r>
              <a:rPr lang="en-US" dirty="0" err="1" smtClean="0"/>
              <a:t>næstu</a:t>
            </a:r>
            <a:r>
              <a:rPr lang="en-US" dirty="0" smtClean="0"/>
              <a:t> </a:t>
            </a:r>
            <a:r>
              <a:rPr lang="en-US" dirty="0" err="1" smtClean="0"/>
              <a:t>tíu</a:t>
            </a:r>
            <a:r>
              <a:rPr lang="en-US" dirty="0" smtClean="0"/>
              <a:t> </a:t>
            </a:r>
            <a:r>
              <a:rPr lang="en-US" dirty="0" err="1" smtClean="0"/>
              <a:t>árum</a:t>
            </a: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en-US" dirty="0" err="1" smtClean="0"/>
              <a:t>nú</a:t>
            </a:r>
            <a:r>
              <a:rPr lang="en-US" dirty="0" smtClean="0"/>
              <a:t> 11.5% 67 </a:t>
            </a:r>
            <a:r>
              <a:rPr lang="en-US" dirty="0" err="1" smtClean="0"/>
              <a:t>ára</a:t>
            </a:r>
            <a:r>
              <a:rPr lang="en-US" dirty="0" smtClean="0"/>
              <a:t> og </a:t>
            </a:r>
            <a:r>
              <a:rPr lang="en-US" dirty="0" err="1" smtClean="0"/>
              <a:t>eldri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85 </a:t>
            </a:r>
            <a:r>
              <a:rPr lang="en-US" dirty="0" err="1" smtClean="0"/>
              <a:t>ára</a:t>
            </a:r>
            <a:r>
              <a:rPr lang="en-US" dirty="0" smtClean="0"/>
              <a:t> og </a:t>
            </a:r>
            <a:r>
              <a:rPr lang="en-US" dirty="0" err="1" smtClean="0"/>
              <a:t>eldri</a:t>
            </a:r>
            <a:r>
              <a:rPr lang="en-US" dirty="0" smtClean="0"/>
              <a:t> </a:t>
            </a:r>
            <a:r>
              <a:rPr lang="en-US" dirty="0" err="1" smtClean="0"/>
              <a:t>fjölgar</a:t>
            </a:r>
            <a:r>
              <a:rPr lang="en-US" dirty="0" smtClean="0"/>
              <a:t> </a:t>
            </a:r>
            <a:r>
              <a:rPr lang="en-US" dirty="0" err="1" smtClean="0"/>
              <a:t>hraðast</a:t>
            </a:r>
            <a:r>
              <a:rPr lang="en-US" dirty="0" smtClean="0"/>
              <a:t> (</a:t>
            </a:r>
            <a:r>
              <a:rPr lang="en-US" dirty="0" err="1" smtClean="0"/>
              <a:t>nú</a:t>
            </a:r>
            <a:r>
              <a:rPr lang="en-US" dirty="0" smtClean="0"/>
              <a:t> 1,7%, á 10 </a:t>
            </a:r>
            <a:r>
              <a:rPr lang="en-US" dirty="0" err="1" smtClean="0"/>
              <a:t>árum</a:t>
            </a:r>
            <a:r>
              <a:rPr lang="en-US" dirty="0" smtClean="0"/>
              <a:t> </a:t>
            </a:r>
            <a:r>
              <a:rPr lang="en-US" dirty="0" err="1" smtClean="0"/>
              <a:t>fjölgun</a:t>
            </a:r>
            <a:r>
              <a:rPr lang="en-US" dirty="0" smtClean="0"/>
              <a:t> um 49%,  </a:t>
            </a:r>
            <a:r>
              <a:rPr lang="en-US" dirty="0" err="1" smtClean="0"/>
              <a:t>tæplega</a:t>
            </a:r>
            <a:r>
              <a:rPr lang="en-US" dirty="0" smtClean="0"/>
              <a:t> 6000 </a:t>
            </a:r>
            <a:r>
              <a:rPr lang="en-US" dirty="0" err="1" smtClean="0"/>
              <a:t>samt</a:t>
            </a:r>
            <a:r>
              <a:rPr lang="en-US" dirty="0" smtClean="0"/>
              <a:t>.)</a:t>
            </a:r>
          </a:p>
          <a:p>
            <a:pPr eaLnBrk="1" hangingPunct="1">
              <a:defRPr/>
            </a:pPr>
            <a:r>
              <a:rPr lang="en-US" dirty="0" err="1" smtClean="0"/>
              <a:t>Heilsufar</a:t>
            </a:r>
            <a:r>
              <a:rPr lang="en-US" dirty="0" smtClean="0"/>
              <a:t> </a:t>
            </a:r>
            <a:r>
              <a:rPr lang="en-US" dirty="0" err="1" smtClean="0"/>
              <a:t>aldraðra</a:t>
            </a:r>
            <a:r>
              <a:rPr lang="en-US" dirty="0" smtClean="0"/>
              <a:t> </a:t>
            </a:r>
            <a:r>
              <a:rPr lang="en-US" dirty="0" err="1" smtClean="0"/>
              <a:t>fer</a:t>
            </a:r>
            <a:r>
              <a:rPr lang="en-US" dirty="0" smtClean="0"/>
              <a:t> </a:t>
            </a:r>
            <a:r>
              <a:rPr lang="en-US" dirty="0" err="1" smtClean="0"/>
              <a:t>batnandi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err="1" smtClean="0"/>
              <a:t>Þörf</a:t>
            </a:r>
            <a:r>
              <a:rPr lang="en-US" dirty="0" smtClean="0"/>
              <a:t> </a:t>
            </a:r>
            <a:r>
              <a:rPr lang="en-US" dirty="0" err="1" smtClean="0"/>
              <a:t>fyrir</a:t>
            </a:r>
            <a:r>
              <a:rPr lang="en-US" dirty="0" smtClean="0"/>
              <a:t> </a:t>
            </a:r>
            <a:r>
              <a:rPr lang="en-US" dirty="0" err="1" smtClean="0"/>
              <a:t>annars</a:t>
            </a:r>
            <a:r>
              <a:rPr lang="en-US" dirty="0" smtClean="0"/>
              <a:t> </a:t>
            </a:r>
            <a:r>
              <a:rPr lang="en-US" dirty="0" err="1" smtClean="0"/>
              <a:t>konar</a:t>
            </a:r>
            <a:r>
              <a:rPr lang="en-US" dirty="0" smtClean="0"/>
              <a:t> </a:t>
            </a:r>
            <a:r>
              <a:rPr lang="en-US" dirty="0" err="1" smtClean="0"/>
              <a:t>þjónustu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“</a:t>
            </a:r>
            <a:r>
              <a:rPr lang="en-US" dirty="0" err="1" smtClean="0"/>
              <a:t>heilbrigðis”eykst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6B3853-9B52-4B06-98CD-1E8D763E7993}" type="datetime1">
              <a:rPr lang="is-IS"/>
              <a:pPr>
                <a:defRPr/>
              </a:pPr>
              <a:t>14.4.2016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s-IS"/>
              <a:t>Ólafur Þór Gunnarsson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Hvernig er staðan í dag ?</a:t>
            </a:r>
          </a:p>
        </p:txBody>
      </p:sp>
    </p:spTree>
    <p:extLst>
      <p:ext uri="{BB962C8B-B14F-4D97-AF65-F5344CB8AC3E}">
        <p14:creationId xmlns:p14="http://schemas.microsoft.com/office/powerpoint/2010/main" val="39815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Þrýsta á sveitarfélögin að bæta í þjónustu varðandi hreyfingu og líkamsrækt (og notfæra sér þjónustuna)</a:t>
            </a:r>
          </a:p>
          <a:p>
            <a:r>
              <a:rPr lang="is-IS" dirty="0" smtClean="0"/>
              <a:t>Leita ráða varðandi búsetu, hjá fagaðilum</a:t>
            </a:r>
            <a:endParaRPr lang="is-I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Hvað þarf að gera? (aldraðir)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177978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Það eru hagsmunir sveitarfélaganna að eldra fólk vilji búa þar</a:t>
            </a:r>
          </a:p>
          <a:p>
            <a:r>
              <a:rPr lang="is-IS" dirty="0" smtClean="0"/>
              <a:t>Það eru hagsmunir sveitarfélaganna og íbúanna að þjónustan sé á einni hendi</a:t>
            </a:r>
          </a:p>
          <a:p>
            <a:r>
              <a:rPr lang="is-IS" dirty="0" smtClean="0"/>
              <a:t>Það er allra hagur að við reynum að hverfa frá áherslum á stofnanavistun en leggjum meiri áherslu á sjálfstæða búsetu með öruggri þjónustu og nógu framboði af henni</a:t>
            </a:r>
            <a:endParaRPr lang="is-I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Lokaorð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4077602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266894"/>
              </p:ext>
            </p:extLst>
          </p:nvPr>
        </p:nvGraphicFramePr>
        <p:xfrm>
          <a:off x="871538" y="2674938"/>
          <a:ext cx="7408865" cy="3597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773"/>
                <a:gridCol w="1481773"/>
                <a:gridCol w="1481773"/>
                <a:gridCol w="1481773"/>
                <a:gridCol w="148177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67+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70+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r>
                        <a:rPr lang="is-IS" sz="1800" dirty="0" smtClean="0"/>
                        <a:t>85+</a:t>
                      </a:r>
                      <a:endParaRPr lang="en-US" sz="1800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Samtals</a:t>
                      </a:r>
                      <a:endParaRPr lang="en-US" dirty="0"/>
                    </a:p>
                  </a:txBody>
                  <a:tcPr marL="82321" marR="8232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Reykjavík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11,4%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9,0%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2,0%</a:t>
                      </a:r>
                    </a:p>
                  </a:txBody>
                  <a:tcPr marL="61741" marR="61741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13909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Kópavogur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11,4%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9,0%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1,6%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3863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700" dirty="0" smtClean="0"/>
                        <a:t>Hafnarfjörður</a:t>
                      </a:r>
                      <a:endParaRPr lang="en-US" sz="1700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9,5%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7,3%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1,3%</a:t>
                      </a: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2651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Garðabær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12,5%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9,8%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1,3%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1828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Mosfellsbær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8,6%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6,1%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0,6%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815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sz="1700" dirty="0" smtClean="0"/>
                        <a:t>Reykjanesbær</a:t>
                      </a:r>
                      <a:endParaRPr lang="en-US" sz="1700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9,3%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7,1%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1,1%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1383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Grindavík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8,9%</a:t>
                      </a:r>
                      <a:endParaRPr lang="en-US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6,8%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0,7%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s-IS" sz="1800" dirty="0" smtClean="0">
                          <a:latin typeface="Calibri"/>
                          <a:ea typeface="Calibri"/>
                          <a:cs typeface="Times New Roman"/>
                        </a:rPr>
                        <a:t>267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s-IS" dirty="0" smtClean="0"/>
                        <a:t>Samtals</a:t>
                      </a:r>
                      <a:endParaRPr lang="en-US" dirty="0"/>
                    </a:p>
                  </a:txBody>
                  <a:tcPr marL="82321" marR="8232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11,1%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+mn-lt"/>
                          <a:ea typeface="Calibri"/>
                          <a:cs typeface="Times New Roman"/>
                        </a:rPr>
                        <a:t>8,7%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1,7%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24716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741" marR="61741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800" smtClean="0"/>
              <a:t>Heimild: Hagstofan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s-IS" dirty="0" smtClean="0"/>
              <a:t>Hvernig er íbúasamsetningin (2015)?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6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Mikill munur á aldursamsetningu milli sveitarfélaga</a:t>
            </a:r>
          </a:p>
          <a:p>
            <a:r>
              <a:rPr lang="is-IS" dirty="0" smtClean="0"/>
              <a:t>Töluverður munur á þjónustuframboði</a:t>
            </a:r>
          </a:p>
          <a:p>
            <a:r>
              <a:rPr lang="is-IS" dirty="0" smtClean="0"/>
              <a:t>Umtalsverður munur á “þjónustu módelum”</a:t>
            </a:r>
          </a:p>
          <a:p>
            <a:r>
              <a:rPr lang="is-IS" dirty="0" smtClean="0"/>
              <a:t>Stundum munur eftir hverfum (svæðum)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Eru öll sveitarfélög eins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36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s-IS" dirty="0" smtClean="0"/>
              <a:t>Alls staðar boðið upp á heimahjúkrun, (mismikið framboð)</a:t>
            </a:r>
          </a:p>
          <a:p>
            <a:r>
              <a:rPr lang="is-IS" dirty="0" smtClean="0"/>
              <a:t>Allstaðar boðið upp á félagsþjónustu (mismikið framboð)</a:t>
            </a:r>
          </a:p>
          <a:p>
            <a:r>
              <a:rPr lang="is-IS" dirty="0" smtClean="0"/>
              <a:t>Þjónustuíbúðir á vegum sveitarfélagsins (ekki hjá öllum)</a:t>
            </a:r>
          </a:p>
          <a:p>
            <a:r>
              <a:rPr lang="is-IS" dirty="0" smtClean="0"/>
              <a:t>Íbúðir fyrir aldraða á vegum félagasamtaka/einkaaðila alls staðar (mismikil þjónusta)</a:t>
            </a:r>
          </a:p>
          <a:p>
            <a:r>
              <a:rPr lang="is-IS" dirty="0" smtClean="0"/>
              <a:t>Þjónustumiðstöðvar hjá öllum (mismikil þjónusta)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En þjónustan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04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dirty="0" smtClean="0"/>
              <a:t>Að stærstum hluta verið “afþreying” (félagsmiðstöðvar)</a:t>
            </a:r>
          </a:p>
          <a:p>
            <a:r>
              <a:rPr lang="is-IS" dirty="0" smtClean="0"/>
              <a:t>Gönguhópum og hreyfihópum fer fjölgandi</a:t>
            </a:r>
          </a:p>
          <a:p>
            <a:r>
              <a:rPr lang="is-IS" dirty="0" smtClean="0"/>
              <a:t>Íþróttafélög sem hafa þarfir eldra fólks í fyrirrúmi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dirty="0" smtClean="0"/>
              <a:t>“Fyrirbyggjandi þjónusta”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is-IS" dirty="0" smtClean="0"/>
              <a:t>Sjaldnast s.k. 1. stigs forvarnir en </a:t>
            </a:r>
            <a:r>
              <a:rPr lang="is-IS" dirty="0" smtClean="0"/>
              <a:t>inflúensu- </a:t>
            </a:r>
            <a:r>
              <a:rPr lang="is-IS" dirty="0" smtClean="0"/>
              <a:t>og lungnabólgubólusetning þó undantekning</a:t>
            </a:r>
          </a:p>
          <a:p>
            <a:pPr>
              <a:defRPr/>
            </a:pPr>
            <a:r>
              <a:rPr lang="is-IS" dirty="0"/>
              <a:t>Alla jafna erum við með 3ja og jafnvel fjórða stigs </a:t>
            </a:r>
            <a:r>
              <a:rPr lang="is-IS" dirty="0" smtClean="0"/>
              <a:t>forvarnir</a:t>
            </a:r>
            <a:r>
              <a:rPr lang="is-IS" dirty="0"/>
              <a:t> </a:t>
            </a:r>
            <a:r>
              <a:rPr lang="is-IS" dirty="0" smtClean="0"/>
              <a:t>(meðhöndlun sjúkdóma og reynt að fyrirbyggja skaða af þeirra völdum)</a:t>
            </a:r>
            <a:endParaRPr lang="is-IS" dirty="0"/>
          </a:p>
          <a:p>
            <a:pPr eaLnBrk="1" hangingPunct="1">
              <a:defRPr/>
            </a:pPr>
            <a:endParaRPr lang="is-IS" dirty="0" smtClean="0"/>
          </a:p>
          <a:p>
            <a:pPr eaLnBrk="1" hangingPunct="1">
              <a:defRPr/>
            </a:pPr>
            <a:endParaRPr lang="is-IS" dirty="0" smtClean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dirty="0" smtClean="0"/>
              <a:t>Heilsuvernd </a:t>
            </a:r>
            <a:r>
              <a:rPr lang="is-IS" dirty="0" smtClean="0"/>
              <a:t>aldraðra  </a:t>
            </a:r>
            <a:endParaRPr lang="is-IS" dirty="0" smtClean="0"/>
          </a:p>
        </p:txBody>
      </p:sp>
    </p:spTree>
    <p:extLst>
      <p:ext uri="{BB962C8B-B14F-4D97-AF65-F5344CB8AC3E}">
        <p14:creationId xmlns:p14="http://schemas.microsoft.com/office/powerpoint/2010/main" val="235434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is-IS" sz="3600" u="sng" smtClean="0"/>
              <a:t>Hjarta-og æðasjúkdómar</a:t>
            </a:r>
          </a:p>
          <a:p>
            <a:pPr eaLnBrk="1" hangingPunct="1">
              <a:defRPr/>
            </a:pPr>
            <a:endParaRPr lang="is-IS" smtClean="0"/>
          </a:p>
          <a:p>
            <a:pPr eaLnBrk="1" hangingPunct="1">
              <a:defRPr/>
            </a:pPr>
            <a:r>
              <a:rPr lang="is-IS" smtClean="0"/>
              <a:t>Háþrýstingur</a:t>
            </a:r>
          </a:p>
          <a:p>
            <a:pPr eaLnBrk="1" hangingPunct="1">
              <a:defRPr/>
            </a:pPr>
            <a:r>
              <a:rPr lang="is-IS" smtClean="0"/>
              <a:t>Matarvenjur</a:t>
            </a:r>
          </a:p>
          <a:p>
            <a:pPr eaLnBrk="1" hangingPunct="1">
              <a:defRPr/>
            </a:pPr>
            <a:r>
              <a:rPr lang="is-IS" smtClean="0"/>
              <a:t>Meðferð og endurhæfing eftir áföll</a:t>
            </a:r>
          </a:p>
          <a:p>
            <a:pPr eaLnBrk="1" hangingPunct="1">
              <a:defRPr/>
            </a:pPr>
            <a:r>
              <a:rPr lang="is-IS" smtClean="0"/>
              <a:t>Meðhöndlun gáttaflökts</a:t>
            </a:r>
          </a:p>
          <a:p>
            <a:pPr eaLnBrk="1" hangingPunct="1">
              <a:defRPr/>
            </a:pPr>
            <a:r>
              <a:rPr lang="is-IS" smtClean="0"/>
              <a:t>Minnka reykingar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1</a:t>
            </a:r>
          </a:p>
        </p:txBody>
      </p:sp>
    </p:spTree>
    <p:extLst>
      <p:ext uri="{BB962C8B-B14F-4D97-AF65-F5344CB8AC3E}">
        <p14:creationId xmlns:p14="http://schemas.microsoft.com/office/powerpoint/2010/main" val="8927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s-IS" sz="3600" u="sng" smtClean="0"/>
              <a:t>Heilabilun </a:t>
            </a:r>
            <a:r>
              <a:rPr lang="is-IS" sz="3600" smtClean="0"/>
              <a:t>– </a:t>
            </a:r>
            <a:r>
              <a:rPr lang="is-IS" smtClean="0"/>
              <a:t>ekki eðlilegur hluti öldrunar</a:t>
            </a:r>
            <a:endParaRPr lang="is-IS" u="sng" smtClean="0"/>
          </a:p>
          <a:p>
            <a:pPr eaLnBrk="1" hangingPunct="1">
              <a:lnSpc>
                <a:spcPct val="90000"/>
              </a:lnSpc>
              <a:defRPr/>
            </a:pPr>
            <a:endParaRPr lang="is-I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s-IS" smtClean="0"/>
              <a:t>Tilfellaleit/skimun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s-IS" smtClean="0"/>
              <a:t>Greining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s-IS" smtClean="0"/>
              <a:t>Meðferð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is-IS" smtClean="0"/>
              <a:t>Lyf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is-IS" smtClean="0"/>
              <a:t>Blóðþynning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is-IS" smtClean="0"/>
              <a:t>Háþrýstimeðferð/kólesteról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is-IS" smtClean="0"/>
              <a:t>heilabilunarlyf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s-IS" smtClean="0"/>
              <a:t>Heilsuvernd aldraðra 2</a:t>
            </a:r>
          </a:p>
        </p:txBody>
      </p:sp>
    </p:spTree>
    <p:extLst>
      <p:ext uri="{BB962C8B-B14F-4D97-AF65-F5344CB8AC3E}">
        <p14:creationId xmlns:p14="http://schemas.microsoft.com/office/powerpoint/2010/main" val="2412959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</TotalTime>
  <Words>711</Words>
  <Application>Microsoft Office PowerPoint</Application>
  <PresentationFormat>On-screen Show (4:3)</PresentationFormat>
  <Paragraphs>160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Waveform</vt:lpstr>
      <vt:lpstr>Íbúar og sveitarfélög                      - bandalag um heilsuvernd</vt:lpstr>
      <vt:lpstr>Hvernig er staðan í dag ?</vt:lpstr>
      <vt:lpstr>Hvernig er íbúasamsetningin (2015)?</vt:lpstr>
      <vt:lpstr>Eru öll sveitarfélög eins ?</vt:lpstr>
      <vt:lpstr>En þjónustan ?</vt:lpstr>
      <vt:lpstr>“Fyrirbyggjandi þjónusta”</vt:lpstr>
      <vt:lpstr>Heilsuvernd aldraðra  </vt:lpstr>
      <vt:lpstr>Heilsuvernd aldraðra 1</vt:lpstr>
      <vt:lpstr>Heilsuvernd aldraðra 2</vt:lpstr>
      <vt:lpstr>Heilsuvernd aldraðra 3</vt:lpstr>
      <vt:lpstr>Heilsuvernd aldraðra 4</vt:lpstr>
      <vt:lpstr>Heilsuvernd aldraðra 5</vt:lpstr>
      <vt:lpstr>Heilsuvernd aldraðra 6</vt:lpstr>
      <vt:lpstr>Heilsuvernd aldraðra 7</vt:lpstr>
      <vt:lpstr>PowerPoint Presentation</vt:lpstr>
      <vt:lpstr>Sveitarfélögin vilja.......</vt:lpstr>
      <vt:lpstr>Eldra fólk vill..........</vt:lpstr>
      <vt:lpstr>Hvað þarf að gera ? (sveitarfélög)</vt:lpstr>
      <vt:lpstr>Hvað þarf að gera ? (sveitarfélög)</vt:lpstr>
      <vt:lpstr>Hvað þarf að gera? (aldraðir)</vt:lpstr>
      <vt:lpstr>Lokaorð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Íbúar og sveitarfélög                      - bandalag um heilsuvernd</dc:title>
  <dc:creator>olafurthor</dc:creator>
  <cp:lastModifiedBy>olafurthor</cp:lastModifiedBy>
  <cp:revision>4</cp:revision>
  <dcterms:created xsi:type="dcterms:W3CDTF">2016-04-14T19:56:03Z</dcterms:created>
  <dcterms:modified xsi:type="dcterms:W3CDTF">2016-04-14T20:19:04Z</dcterms:modified>
</cp:coreProperties>
</file>