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xls" ContentType="application/vnd.ms-excel"/>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65" r:id="rId2"/>
    <p:sldId id="267" r:id="rId3"/>
    <p:sldId id="264" r:id="rId4"/>
    <p:sldId id="263" r:id="rId5"/>
    <p:sldId id="262" r:id="rId6"/>
    <p:sldId id="261" r:id="rId7"/>
    <p:sldId id="260" r:id="rId8"/>
    <p:sldId id="259" r:id="rId9"/>
    <p:sldId id="258" r:id="rId10"/>
    <p:sldId id="270" r:id="rId11"/>
    <p:sldId id="269" r:id="rId12"/>
    <p:sldId id="268" r:id="rId13"/>
    <p:sldId id="273" r:id="rId14"/>
    <p:sldId id="272" r:id="rId15"/>
    <p:sldId id="271" r:id="rId16"/>
  </p:sldIdLst>
  <p:sldSz cx="12192000" cy="6858000"/>
  <p:notesSz cx="6858000" cy="9144000"/>
  <p:defaultTextStyle>
    <a:defPPr>
      <a:defRPr lang="is-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9" autoAdjust="0"/>
    <p:restoredTop sz="94660"/>
  </p:normalViewPr>
  <p:slideViewPr>
    <p:cSldViewPr snapToGrid="0">
      <p:cViewPr varScale="1">
        <p:scale>
          <a:sx n="60" d="100"/>
          <a:sy n="60" d="100"/>
        </p:scale>
        <p:origin x="71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s-I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26CCCB-269B-4BAB-A707-06CD1CC24D42}" type="datetimeFigureOut">
              <a:rPr lang="is-IS" smtClean="0"/>
              <a:t>15.04.2016</a:t>
            </a:fld>
            <a:endParaRPr lang="is-I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s-I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s-I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1E50FD-931D-43FB-BE0C-68AFCBC92D61}" type="slidenum">
              <a:rPr lang="is-IS" smtClean="0"/>
              <a:t>‹#›</a:t>
            </a:fld>
            <a:endParaRPr lang="is-IS"/>
          </a:p>
        </p:txBody>
      </p:sp>
    </p:spTree>
    <p:extLst>
      <p:ext uri="{BB962C8B-B14F-4D97-AF65-F5344CB8AC3E}">
        <p14:creationId xmlns:p14="http://schemas.microsoft.com/office/powerpoint/2010/main" val="12568109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dirty="0" smtClean="0"/>
              <a:t>Erindi er tekið saman af Unni Þormóðsdóttur,</a:t>
            </a:r>
            <a:r>
              <a:rPr lang="is-IS" baseline="0" dirty="0" smtClean="0"/>
              <a:t> rannsóknaupplýsingar eru byggðar á meistararannsókn hennar „Mat á gæðum þjónustu heimahjúkrunar á heilsugæslunni á Selfossi út frá gæðavísum </a:t>
            </a:r>
            <a:r>
              <a:rPr lang="is-IS" baseline="0" dirty="0" err="1" smtClean="0"/>
              <a:t>Resident</a:t>
            </a:r>
            <a:r>
              <a:rPr lang="is-IS" baseline="0" dirty="0" smtClean="0"/>
              <a:t> </a:t>
            </a:r>
            <a:r>
              <a:rPr lang="is-IS" baseline="0" dirty="0" err="1" smtClean="0"/>
              <a:t>Assessment</a:t>
            </a:r>
            <a:r>
              <a:rPr lang="is-IS" baseline="0" dirty="0" smtClean="0"/>
              <a:t> </a:t>
            </a:r>
            <a:r>
              <a:rPr lang="is-IS" baseline="0" dirty="0" err="1" smtClean="0"/>
              <a:t>instrument</a:t>
            </a:r>
            <a:r>
              <a:rPr lang="is-IS" baseline="0" dirty="0" smtClean="0"/>
              <a:t>-</a:t>
            </a:r>
            <a:r>
              <a:rPr lang="is-IS" baseline="0" dirty="0" err="1" smtClean="0"/>
              <a:t>Home</a:t>
            </a:r>
            <a:r>
              <a:rPr lang="is-IS" baseline="0" dirty="0" smtClean="0"/>
              <a:t> </a:t>
            </a:r>
            <a:r>
              <a:rPr lang="is-IS" baseline="0" dirty="0" err="1" smtClean="0"/>
              <a:t>care</a:t>
            </a:r>
            <a:r>
              <a:rPr lang="is-IS" baseline="0" dirty="0" smtClean="0"/>
              <a:t> (RAI-HC)“ Unnur gat ekki flutt erindið sjálf þar sem að hún er stödd í Toronto á alþjóðlegri ráðstefnu um RAI matstækin en þar er hún með erindi um meistararannsóknina sína.</a:t>
            </a:r>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a:t>
            </a:fld>
            <a:endParaRPr lang="is-IS"/>
          </a:p>
        </p:txBody>
      </p:sp>
    </p:spTree>
    <p:extLst>
      <p:ext uri="{BB962C8B-B14F-4D97-AF65-F5344CB8AC3E}">
        <p14:creationId xmlns:p14="http://schemas.microsoft.com/office/powerpoint/2010/main" val="2684602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altLang="is-IS" dirty="0" smtClean="0"/>
              <a:t>Algengi ófullnægjandi verkjastillingar var utan gæðaviðmiða á tímapunkti eitt en féll innan þeirra á tímapunkti tvö, hann fór úr 22,6% í 9,7% munurinn var ekki marktækur</a:t>
            </a:r>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10</a:t>
            </a:fld>
            <a:endParaRPr lang="is-IS"/>
          </a:p>
        </p:txBody>
      </p:sp>
    </p:spTree>
    <p:extLst>
      <p:ext uri="{BB962C8B-B14F-4D97-AF65-F5344CB8AC3E}">
        <p14:creationId xmlns:p14="http://schemas.microsoft.com/office/powerpoint/2010/main" val="27456782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altLang="is-IS" dirty="0" smtClean="0"/>
              <a:t>Algengi félagslegrar einangrunar var utan gæðaviðmiða bæði á tímapunkti eitt og tvö en fór úr 25,8% í 19,3%.</a:t>
            </a:r>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11</a:t>
            </a:fld>
            <a:endParaRPr lang="is-IS"/>
          </a:p>
        </p:txBody>
      </p:sp>
    </p:spTree>
    <p:extLst>
      <p:ext uri="{BB962C8B-B14F-4D97-AF65-F5344CB8AC3E}">
        <p14:creationId xmlns:p14="http://schemas.microsoft.com/office/powerpoint/2010/main" val="3893988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altLang="is-IS" dirty="0" smtClean="0"/>
              <a:t>Hér má sjá breytingar sem urðu á þeim 10 gæðavísum sem íhlutunin beindist ekki að auk gæðaviðmiða.</a:t>
            </a:r>
          </a:p>
          <a:p>
            <a:r>
              <a:rPr lang="is-IS" altLang="is-IS" dirty="0" smtClean="0"/>
              <a:t>Ekki varð marktæk breyting á þessum tíu gæðavísum en þó er vert að benda á að nokkrir þeirra breyttust til betri vegar. Þeir höfðu verið utan gæðaviðmiða fyrir íhlutun en féllu innan þeirra eftir íhlutun.</a:t>
            </a:r>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12</a:t>
            </a:fld>
            <a:endParaRPr lang="is-IS"/>
          </a:p>
        </p:txBody>
      </p:sp>
    </p:spTree>
    <p:extLst>
      <p:ext uri="{BB962C8B-B14F-4D97-AF65-F5344CB8AC3E}">
        <p14:creationId xmlns:p14="http://schemas.microsoft.com/office/powerpoint/2010/main" val="2439070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is-IS" dirty="0" smtClean="0"/>
              <a:t>Þær ályktanir sem draga má af þessari rannsókn eru þær að RAI-HC matstækið er gagnlegt og gefur vísbendingar um gæði hjúkrunarþjónustu heilsugæslunnar á Selfossi.</a:t>
            </a:r>
          </a:p>
          <a:p>
            <a:pPr>
              <a:defRPr/>
            </a:pPr>
            <a:endParaRPr lang="is-IS" dirty="0" smtClean="0"/>
          </a:p>
          <a:p>
            <a:pPr>
              <a:defRPr/>
            </a:pPr>
            <a:r>
              <a:rPr lang="is-IS" dirty="0" smtClean="0"/>
              <a:t>Það er mikil vinna sem felst í upplýsingasöfnun í fyrsta skiptið en þegar til lengdar lætur telur rannsakandi að tækið muni vera tímasparandi varðandi aðra þætti eins og allar upplýsingar sem hjúkrunarfræðingar þurfa að láta í té varðandi sína skjólstæðinga. </a:t>
            </a:r>
          </a:p>
          <a:p>
            <a:pPr>
              <a:defRPr/>
            </a:pPr>
            <a:endParaRPr lang="is-IS" dirty="0" smtClean="0"/>
          </a:p>
          <a:p>
            <a:pPr>
              <a:defRPr/>
            </a:pPr>
            <a:r>
              <a:rPr lang="is-IS" dirty="0" smtClean="0"/>
              <a:t>Tækið veitir góða yfirsýn yfir aðstæður og heilsufar skjólstæðinga og síðast en ekki síst gefur það stjórnendum yfirsýn á hvernig til tekst við að veita þjónustu af miklum gæðum og gefur stjórnendum möguleika á að geta gripið inn í þau ferli sem betur mega fara. </a:t>
            </a:r>
          </a:p>
          <a:p>
            <a:pPr>
              <a:defRPr/>
            </a:pPr>
            <a:endParaRPr lang="is-IS" dirty="0" smtClean="0"/>
          </a:p>
          <a:p>
            <a:pPr>
              <a:defRPr/>
            </a:pPr>
            <a:r>
              <a:rPr lang="is-IS" dirty="0" smtClean="0"/>
              <a:t>Niðurstöður benda til þess að með markvissri fræðslu til starfsfólks megi hafa jákvæð áhrif á gæði heimaþjónustu. </a:t>
            </a:r>
          </a:p>
          <a:p>
            <a:pPr>
              <a:defRPr/>
            </a:pPr>
            <a:r>
              <a:rPr lang="is-IS" dirty="0" smtClean="0"/>
              <a:t> </a:t>
            </a:r>
          </a:p>
          <a:p>
            <a:pPr>
              <a:defRPr/>
            </a:pPr>
            <a:r>
              <a:rPr lang="is-IS" dirty="0" smtClean="0"/>
              <a:t>Það er bæði gagnlegt og gaman að vinna að umbótaverkefnum tengdum starfinu þar sem að niðurstöðurnar nýtast beint inn í daglega verkferla stöðvarinnar og auka og efla áhuga bæði stjórnenda og starfsmanna. Það er ánægjulegt að sjá hvað starfsmenn eru tilbúnir til að leggja á sig þegar kemur að því að auka gæði þjónustu við skjólstæðinga þeirra, allir voru tilbúnir að taka þátt í verkefninu. Það er mikilsvert í  því umhverfi sem heilbrigðisþjónustan er í dag að starfsfólk hafi enn þann áhuga og kraft til að bæta á sig auka verkefnum þrátt fyrir mikið álag.  </a:t>
            </a:r>
          </a:p>
          <a:p>
            <a:pPr>
              <a:defRPr/>
            </a:pPr>
            <a:r>
              <a:rPr lang="is-IS" dirty="0" smtClean="0"/>
              <a:t> </a:t>
            </a:r>
          </a:p>
          <a:p>
            <a:pPr>
              <a:defRPr/>
            </a:pPr>
            <a:r>
              <a:rPr lang="is-IS" dirty="0" smtClean="0"/>
              <a:t>Umræður um gæði þeirrar þjónustu sem verið er að veita eru orðnar meiri og er það krafa Landlæknisembættisins og Heilbrigðisráðuneytisins að unnið sé að því að tryggja gæði í heilbrigðisþjónustu  og að fjármunum sé vel varið til málaflokksins. RAI-HC matstækið veitir þessum aðilum upplýsingar um hvernig þjónustu er verið að veita og hægt er að skoða hjúkrunarþyngd og greiða samkvæmt henni fjárframlög til stofnana. Það er líka mikilvægt að hægt sé að bera saman niðurstöður gæðavísa á milli stofnana, heilbrigðisumdæma og jafnvel landa. </a:t>
            </a:r>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13</a:t>
            </a:fld>
            <a:endParaRPr lang="is-IS"/>
          </a:p>
        </p:txBody>
      </p:sp>
    </p:spTree>
    <p:extLst>
      <p:ext uri="{BB962C8B-B14F-4D97-AF65-F5344CB8AC3E}">
        <p14:creationId xmlns:p14="http://schemas.microsoft.com/office/powerpoint/2010/main" val="3530304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dirty="0" smtClean="0"/>
              <a:t>Þessar</a:t>
            </a:r>
            <a:r>
              <a:rPr lang="is-IS" baseline="0" dirty="0" smtClean="0"/>
              <a:t> upplýsingar eru settar upp til fróðleiks, ekki er hægt að bera þessar tölur saman þar sem að sami sjúklingahópur stendur ekki að baki þeim, það er  hins vegar áhugavert að sjá hvernig við þurfum alltaf að vera að skoða gæði þjónustunnar til að geta brugðist við ef gæðaviðmiðum er ekki náð.</a:t>
            </a:r>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14</a:t>
            </a:fld>
            <a:endParaRPr lang="is-IS"/>
          </a:p>
        </p:txBody>
      </p:sp>
    </p:spTree>
    <p:extLst>
      <p:ext uri="{BB962C8B-B14F-4D97-AF65-F5344CB8AC3E}">
        <p14:creationId xmlns:p14="http://schemas.microsoft.com/office/powerpoint/2010/main" val="164643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15</a:t>
            </a:fld>
            <a:endParaRPr lang="is-IS"/>
          </a:p>
        </p:txBody>
      </p:sp>
    </p:spTree>
    <p:extLst>
      <p:ext uri="{BB962C8B-B14F-4D97-AF65-F5344CB8AC3E}">
        <p14:creationId xmlns:p14="http://schemas.microsoft.com/office/powerpoint/2010/main" val="1683757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noProof="0" dirty="0" smtClean="0"/>
              <a:t>Heilbrigðisumdæmi Íslands eru 7</a:t>
            </a:r>
            <a:endParaRPr lang="is-IS" noProof="0" dirty="0"/>
          </a:p>
        </p:txBody>
      </p:sp>
      <p:sp>
        <p:nvSpPr>
          <p:cNvPr id="4" name="Slide Number Placeholder 3"/>
          <p:cNvSpPr>
            <a:spLocks noGrp="1"/>
          </p:cNvSpPr>
          <p:nvPr>
            <p:ph type="sldNum" sz="quarter" idx="10"/>
          </p:nvPr>
        </p:nvSpPr>
        <p:spPr/>
        <p:txBody>
          <a:bodyPr/>
          <a:lstStyle/>
          <a:p>
            <a:fld id="{61059BA1-F65A-4071-909C-249322682AE3}" type="slidenum">
              <a:rPr lang="is-IS" smtClean="0"/>
              <a:t>2</a:t>
            </a:fld>
            <a:endParaRPr lang="is-IS"/>
          </a:p>
        </p:txBody>
      </p:sp>
    </p:spTree>
    <p:extLst>
      <p:ext uri="{BB962C8B-B14F-4D97-AF65-F5344CB8AC3E}">
        <p14:creationId xmlns:p14="http://schemas.microsoft.com/office/powerpoint/2010/main" val="4143263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dirty="0" smtClean="0"/>
              <a:t>Heilbrigðisstofnun</a:t>
            </a:r>
            <a:r>
              <a:rPr lang="is-IS" baseline="0" dirty="0" smtClean="0"/>
              <a:t> Suðurlands nær yfir allt Heilbrigðisumdæmi Suðurlands en Sveitarfélagið á Hornafirði sér um rekstur heilbrigðisstofnunarinnar þar með samningi við ríkið, sá samningur rennur út í árslok 2016. </a:t>
            </a:r>
          </a:p>
          <a:p>
            <a:r>
              <a:rPr lang="is-IS" baseline="0" dirty="0" smtClean="0"/>
              <a:t>Í umdæminu eru reknar 10 heilsugæslustöðvar, 4 í Árnessýslu, 2 í Rangárþingi, 2 í vestur skaftafellssýslu, 1 í Vestmannaeyjum og 1 í austur Skaftafellssýslu. </a:t>
            </a:r>
          </a:p>
          <a:p>
            <a:r>
              <a:rPr lang="is-IS" baseline="0" dirty="0" smtClean="0"/>
              <a:t>Heilsugæslustöðvar Selfoss, Hveragerðis og Þorlákshafnar eru með dagþjónustu hjúkrunarfræðinga og sjúkraliða, einnig er veitt kvöld og helgaþjónusta sjúkraliða .</a:t>
            </a:r>
          </a:p>
          <a:p>
            <a:r>
              <a:rPr lang="is-IS" baseline="0" dirty="0" smtClean="0"/>
              <a:t>Í uppsveitum Árnessýslu , Rangárvallasýslu , og vestur skaftafellssýslu er veitt dagþjónusta hjúkrunarfræðings</a:t>
            </a:r>
          </a:p>
          <a:p>
            <a:r>
              <a:rPr lang="is-IS" baseline="0" dirty="0" smtClean="0"/>
              <a:t>Í Vestmannaeyjum og á Höfn er veitt dagþjónusta, og kvöld og helgarþjónusta</a:t>
            </a:r>
          </a:p>
          <a:p>
            <a:r>
              <a:rPr lang="is-IS" baseline="0" dirty="0" smtClean="0"/>
              <a:t>Alls staðar sinna hjúkrunarfræðingar útkallsvinnu til þeirra sem veikastir eru, eins og til deyjandi krabbameinssjúklinga.</a:t>
            </a:r>
          </a:p>
          <a:p>
            <a:r>
              <a:rPr lang="is-IS" dirty="0" smtClean="0"/>
              <a:t>Í umdæminu er farið í u.þ.b.</a:t>
            </a:r>
            <a:r>
              <a:rPr lang="is-IS" baseline="0" dirty="0" smtClean="0"/>
              <a:t> 25-26000 vitjanir í heimahjúkrun á ári.</a:t>
            </a:r>
          </a:p>
          <a:p>
            <a:r>
              <a:rPr lang="is-IS" baseline="0" dirty="0" smtClean="0"/>
              <a:t>Nú liggur fyrir að stjórnvöld ætla að innleiða RAI-HC matstækið í heimahjúkrun á landsvísu og er upphafsmatið fyrsta skrefið í þeirri áætlun.</a:t>
            </a:r>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3</a:t>
            </a:fld>
            <a:endParaRPr lang="is-IS"/>
          </a:p>
        </p:txBody>
      </p:sp>
    </p:spTree>
    <p:extLst>
      <p:ext uri="{BB962C8B-B14F-4D97-AF65-F5344CB8AC3E}">
        <p14:creationId xmlns:p14="http://schemas.microsoft.com/office/powerpoint/2010/main" val="948246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is-IS" dirty="0" smtClean="0"/>
              <a:t>Á haustmánuðum 2011 var heilsugæslustöðin á Selfossi, ásamt heimaþjónustu Reykjavíkurborgar tilnefnd af Velferðarráðuneyti sem reynslustöð við prófun á innleiðingu RAI-HC (</a:t>
            </a:r>
            <a:r>
              <a:rPr lang="is-IS" i="1" dirty="0" err="1" smtClean="0"/>
              <a:t>Resident</a:t>
            </a:r>
            <a:r>
              <a:rPr lang="is-IS" i="1" dirty="0" smtClean="0"/>
              <a:t> </a:t>
            </a:r>
            <a:r>
              <a:rPr lang="is-IS" i="1" dirty="0" err="1" smtClean="0"/>
              <a:t>Assessment</a:t>
            </a:r>
            <a:r>
              <a:rPr lang="is-IS" i="1" dirty="0" smtClean="0"/>
              <a:t> </a:t>
            </a:r>
            <a:r>
              <a:rPr lang="is-IS" i="1" dirty="0" err="1" smtClean="0"/>
              <a:t>Instrument</a:t>
            </a:r>
            <a:r>
              <a:rPr lang="is-IS" i="1" dirty="0" smtClean="0"/>
              <a:t> – </a:t>
            </a:r>
            <a:r>
              <a:rPr lang="is-IS" i="1" dirty="0" err="1" smtClean="0"/>
              <a:t>Home</a:t>
            </a:r>
            <a:r>
              <a:rPr lang="is-IS" i="1" dirty="0" smtClean="0"/>
              <a:t> </a:t>
            </a:r>
            <a:r>
              <a:rPr lang="is-IS" i="1" dirty="0" err="1" smtClean="0"/>
              <a:t>Care</a:t>
            </a:r>
            <a:r>
              <a:rPr lang="is-IS" dirty="0" smtClean="0"/>
              <a:t>). </a:t>
            </a:r>
          </a:p>
          <a:p>
            <a:pPr>
              <a:defRPr/>
            </a:pPr>
            <a:endParaRPr lang="is-IS" dirty="0" smtClean="0"/>
          </a:p>
          <a:p>
            <a:pPr>
              <a:defRPr/>
            </a:pPr>
            <a:r>
              <a:rPr lang="is-IS" dirty="0" smtClean="0"/>
              <a:t>Í RAI-HC matstækinu eru innbyggðir 13 gæðavísar og út frá þeim er hægt að skoða gæði veittrar hjúkrunar.</a:t>
            </a:r>
          </a:p>
          <a:p>
            <a:pPr>
              <a:defRPr/>
            </a:pPr>
            <a:endParaRPr lang="is-IS" dirty="0" smtClean="0"/>
          </a:p>
          <a:p>
            <a:pPr>
              <a:defRPr/>
            </a:pPr>
            <a:r>
              <a:rPr lang="is-IS" dirty="0" smtClean="0"/>
              <a:t>Íslensk gæðaviðmið fyrir RAI-HC gæðavísa voru skilgreind árið 2011 .</a:t>
            </a:r>
          </a:p>
          <a:p>
            <a:pPr>
              <a:defRPr/>
            </a:pPr>
            <a:r>
              <a:rPr lang="is-IS" dirty="0" smtClean="0"/>
              <a:t> </a:t>
            </a:r>
          </a:p>
          <a:p>
            <a:pPr>
              <a:defRPr/>
            </a:pPr>
            <a:r>
              <a:rPr lang="is-IS" dirty="0" smtClean="0"/>
              <a:t>Íslenskar rannsóknir vantaði á áhrifum íhlutana á  niðurstöður gæðavísa í RAI-HC og var því mikilvægt að slíkt yrði skoðað. Ekki fundust heldur erlendar rannsóknir þar sem íhlutanir eru notaðar til að hafa áhrif á niðurstöður gæðavísa fyrir RAI-HC en rannsóknir eru til um slíkt fyrir RAI-NH (</a:t>
            </a:r>
            <a:r>
              <a:rPr lang="is-IS" i="1" dirty="0" err="1" smtClean="0"/>
              <a:t>Resident</a:t>
            </a:r>
            <a:r>
              <a:rPr lang="is-IS" i="1" dirty="0" smtClean="0"/>
              <a:t> </a:t>
            </a:r>
            <a:r>
              <a:rPr lang="is-IS" i="1" dirty="0" err="1" smtClean="0"/>
              <a:t>Assessment</a:t>
            </a:r>
            <a:r>
              <a:rPr lang="is-IS" i="1" dirty="0" smtClean="0"/>
              <a:t> </a:t>
            </a:r>
            <a:r>
              <a:rPr lang="is-IS" i="1" dirty="0" err="1" smtClean="0"/>
              <a:t>Instrument</a:t>
            </a:r>
            <a:r>
              <a:rPr lang="is-IS" i="1" dirty="0" smtClean="0"/>
              <a:t> - </a:t>
            </a:r>
            <a:r>
              <a:rPr lang="is-IS" i="1" dirty="0" err="1" smtClean="0"/>
              <a:t>nursing</a:t>
            </a:r>
            <a:r>
              <a:rPr lang="is-IS" i="1" dirty="0" smtClean="0"/>
              <a:t> </a:t>
            </a:r>
            <a:r>
              <a:rPr lang="is-IS" i="1" dirty="0" err="1" smtClean="0"/>
              <a:t>home</a:t>
            </a:r>
            <a:r>
              <a:rPr lang="is-IS" dirty="0" smtClean="0"/>
              <a:t>). Sýnt hefur verið fram á  hlutfallslækkun um 4 – 41% á fimm gæðavísum á hjúkrunarheimilum í Bandaríkjunum eftir fræðslu og stuðning til starfsfólks heimilanna.</a:t>
            </a:r>
          </a:p>
          <a:p>
            <a:pPr marL="0" marR="0" indent="0" algn="l" defTabSz="914400" rtl="0" eaLnBrk="1" fontAlgn="auto" latinLnBrk="0" hangingPunct="1">
              <a:lnSpc>
                <a:spcPct val="100000"/>
              </a:lnSpc>
              <a:spcBef>
                <a:spcPts val="0"/>
              </a:spcBef>
              <a:spcAft>
                <a:spcPts val="0"/>
              </a:spcAft>
              <a:buClrTx/>
              <a:buSzTx/>
              <a:buFontTx/>
              <a:buNone/>
              <a:tabLst/>
              <a:defRPr/>
            </a:pPr>
            <a:endParaRPr lang="is-IS" altLang="is-I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s-IS" altLang="is-IS" dirty="0" smtClean="0"/>
              <a:t>Heilsugæslustöðin á Selfossi er með upptökusvæði fyrir tæplega 9.000 manns Svæðið er afmarkað svæði í vestasta hluta heilbrigðisumdæmis Suðurlands og nær yfir Árborg, Flóahrepp, Grafning og hluta Ölfuss eða frá Selfossi að Kögunarhóli.</a:t>
            </a:r>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4</a:t>
            </a:fld>
            <a:endParaRPr lang="is-IS"/>
          </a:p>
        </p:txBody>
      </p:sp>
    </p:spTree>
    <p:extLst>
      <p:ext uri="{BB962C8B-B14F-4D97-AF65-F5344CB8AC3E}">
        <p14:creationId xmlns:p14="http://schemas.microsoft.com/office/powerpoint/2010/main" val="2192103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5</a:t>
            </a:fld>
            <a:endParaRPr lang="is-IS"/>
          </a:p>
        </p:txBody>
      </p:sp>
    </p:spTree>
    <p:extLst>
      <p:ext uri="{BB962C8B-B14F-4D97-AF65-F5344CB8AC3E}">
        <p14:creationId xmlns:p14="http://schemas.microsoft.com/office/powerpoint/2010/main" val="4010201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is-IS" altLang="is-IS" dirty="0" smtClean="0"/>
              <a:t>Við val á gæðavísum þá tók starfsfólk heimahjúkrunar þátt í því að velja þrjá gæðavísa af þrettán sem féllu utan gæðaviðmiða. Gæðavísarnir sem urðu fyrir valinu þurftu að vera gagnlegir til umbótastarfs og því þurftu hjúkrunarfræðingar og sjúkraliðar að geta haft áhrif á þá með vinnu sinni. Þeir þrír gæðavísar sem ákveðið var að vinna með voru algengi bylta, algengi félagslegrar einangrunar, algengi ófullnægjandi verkjastillingar</a:t>
            </a:r>
          </a:p>
          <a:p>
            <a:endParaRPr lang="is-IS" altLang="is-IS" dirty="0" smtClean="0"/>
          </a:p>
          <a:p>
            <a:r>
              <a:rPr lang="is-IS" altLang="is-IS" dirty="0" smtClean="0"/>
              <a:t>Hinir 10 gæðavísarnir sem íhlutun beindist ekki sérstaklega að en niðurstöður voru þó birtar fyrir voru: algengi þyngdartaps, algengi vökvaskorts, algengi bráðarugls, algengi neikvæðni/depurðar, algengi truflandi eða mikilla verkja, algengi vanrækslu/ofbeldis/misbeitingar, algengi meiðsla/áverka, algengi tilfella þar sem viðkomandi fékk ekki bólusetningu gegn inflúensu, ADL færni/möguleiki og engin meðferð og algengi sjúkrahúsinnlagna.  </a:t>
            </a:r>
          </a:p>
          <a:p>
            <a:pPr eaLnBrk="1" hangingPunct="1">
              <a:spcBef>
                <a:spcPct val="0"/>
              </a:spcBef>
            </a:pPr>
            <a:endParaRPr lang="is-IS" altLang="is-IS" dirty="0" smtClean="0"/>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6</a:t>
            </a:fld>
            <a:endParaRPr lang="is-IS"/>
          </a:p>
        </p:txBody>
      </p:sp>
    </p:spTree>
    <p:extLst>
      <p:ext uri="{BB962C8B-B14F-4D97-AF65-F5344CB8AC3E}">
        <p14:creationId xmlns:p14="http://schemas.microsoft.com/office/powerpoint/2010/main" val="17742556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s-IS" altLang="is-IS" dirty="0" smtClean="0"/>
              <a:t>Í rannsóknarþýðinu voru 77 manns og af þeim uppfylltu 31skilyrði fyrir þátttöku. Í upphafi rannsóknar höfðu þátttakendur verið skjólstæðingar heimahjúkrunar í 2 ár og 5 mánuði að meðaltali. </a:t>
            </a:r>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7</a:t>
            </a:fld>
            <a:endParaRPr lang="is-IS"/>
          </a:p>
        </p:txBody>
      </p:sp>
    </p:spTree>
    <p:extLst>
      <p:ext uri="{BB962C8B-B14F-4D97-AF65-F5344CB8AC3E}">
        <p14:creationId xmlns:p14="http://schemas.microsoft.com/office/powerpoint/2010/main" val="26707217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altLang="is-IS" dirty="0" smtClean="0"/>
              <a:t>Konur voru í meirihluta og var aldurssamsetning þjónustuþega nokkuð dreifð. Álíka margir búa einir eins og í sambúð með öðrum einstaklingi/um, en meirihluti hópsins hefur á einhverjum tímapunkti verið í sambúð eða giftur </a:t>
            </a:r>
          </a:p>
          <a:p>
            <a:endParaRPr lang="is-IS" altLang="is-IS" dirty="0" smtClean="0"/>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8</a:t>
            </a:fld>
            <a:endParaRPr lang="is-IS"/>
          </a:p>
        </p:txBody>
      </p:sp>
    </p:spTree>
    <p:extLst>
      <p:ext uri="{BB962C8B-B14F-4D97-AF65-F5344CB8AC3E}">
        <p14:creationId xmlns:p14="http://schemas.microsoft.com/office/powerpoint/2010/main" val="3825865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altLang="is-IS" dirty="0" smtClean="0"/>
              <a:t>Marktækur munur varð á gæðavísinum algengi bylta (p = 0,012), hann fer úr 22,6% í 0% . </a:t>
            </a:r>
          </a:p>
          <a:p>
            <a:endParaRPr lang="is-IS" altLang="is-IS" dirty="0" smtClean="0"/>
          </a:p>
          <a:p>
            <a:endParaRPr lang="is-IS" dirty="0"/>
          </a:p>
        </p:txBody>
      </p:sp>
      <p:sp>
        <p:nvSpPr>
          <p:cNvPr id="4" name="Slide Number Placeholder 3"/>
          <p:cNvSpPr>
            <a:spLocks noGrp="1"/>
          </p:cNvSpPr>
          <p:nvPr>
            <p:ph type="sldNum" sz="quarter" idx="10"/>
          </p:nvPr>
        </p:nvSpPr>
        <p:spPr/>
        <p:txBody>
          <a:bodyPr/>
          <a:lstStyle/>
          <a:p>
            <a:fld id="{61059BA1-F65A-4071-909C-249322682AE3}" type="slidenum">
              <a:rPr lang="is-IS" smtClean="0"/>
              <a:t>9</a:t>
            </a:fld>
            <a:endParaRPr lang="is-IS"/>
          </a:p>
        </p:txBody>
      </p:sp>
    </p:spTree>
    <p:extLst>
      <p:ext uri="{BB962C8B-B14F-4D97-AF65-F5344CB8AC3E}">
        <p14:creationId xmlns:p14="http://schemas.microsoft.com/office/powerpoint/2010/main" val="112092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s-I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s-IS"/>
          </a:p>
        </p:txBody>
      </p:sp>
      <p:sp>
        <p:nvSpPr>
          <p:cNvPr id="4" name="Date Placeholder 3"/>
          <p:cNvSpPr>
            <a:spLocks noGrp="1"/>
          </p:cNvSpPr>
          <p:nvPr>
            <p:ph type="dt" sz="half" idx="10"/>
          </p:nvPr>
        </p:nvSpPr>
        <p:spPr/>
        <p:txBody>
          <a:bodyPr/>
          <a:lstStyle/>
          <a:p>
            <a:fld id="{C0B8E73B-662B-4238-8F6D-4EC272ED6893}" type="datetime1">
              <a:rPr lang="is-IS" smtClean="0"/>
              <a:t>15.04.2016</a:t>
            </a:fld>
            <a:endParaRPr lang="is-IS"/>
          </a:p>
        </p:txBody>
      </p:sp>
      <p:sp>
        <p:nvSpPr>
          <p:cNvPr id="5" name="Footer Placeholder 4"/>
          <p:cNvSpPr>
            <a:spLocks noGrp="1"/>
          </p:cNvSpPr>
          <p:nvPr>
            <p:ph type="ftr" sz="quarter" idx="11"/>
          </p:nvPr>
        </p:nvSpPr>
        <p:spPr/>
        <p:txBody>
          <a:bodyPr/>
          <a:lstStyle/>
          <a:p>
            <a:r>
              <a:rPr lang="is-IS" smtClean="0"/>
              <a:t>Unnur Þormósdóttir RN, MSc</a:t>
            </a:r>
            <a:endParaRPr lang="is-IS"/>
          </a:p>
        </p:txBody>
      </p:sp>
      <p:sp>
        <p:nvSpPr>
          <p:cNvPr id="6" name="Slide Number Placeholder 5"/>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36364729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10"/>
          </p:nvPr>
        </p:nvSpPr>
        <p:spPr/>
        <p:txBody>
          <a:bodyPr/>
          <a:lstStyle/>
          <a:p>
            <a:fld id="{B667A286-EE9F-412B-A5FD-654DF164AEFC}" type="datetime1">
              <a:rPr lang="is-IS" smtClean="0"/>
              <a:t>15.04.2016</a:t>
            </a:fld>
            <a:endParaRPr lang="is-IS"/>
          </a:p>
        </p:txBody>
      </p:sp>
      <p:sp>
        <p:nvSpPr>
          <p:cNvPr id="5" name="Footer Placeholder 4"/>
          <p:cNvSpPr>
            <a:spLocks noGrp="1"/>
          </p:cNvSpPr>
          <p:nvPr>
            <p:ph type="ftr" sz="quarter" idx="11"/>
          </p:nvPr>
        </p:nvSpPr>
        <p:spPr/>
        <p:txBody>
          <a:bodyPr/>
          <a:lstStyle/>
          <a:p>
            <a:r>
              <a:rPr lang="is-IS" smtClean="0"/>
              <a:t>Unnur Þormósdóttir RN, MSc</a:t>
            </a:r>
            <a:endParaRPr lang="is-IS"/>
          </a:p>
        </p:txBody>
      </p:sp>
      <p:sp>
        <p:nvSpPr>
          <p:cNvPr id="6" name="Slide Number Placeholder 5"/>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1181650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s-I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10"/>
          </p:nvPr>
        </p:nvSpPr>
        <p:spPr/>
        <p:txBody>
          <a:bodyPr/>
          <a:lstStyle/>
          <a:p>
            <a:fld id="{BF458C35-DBC1-4A30-9B28-B1FCAA529AD5}" type="datetime1">
              <a:rPr lang="is-IS" smtClean="0"/>
              <a:t>15.04.2016</a:t>
            </a:fld>
            <a:endParaRPr lang="is-IS"/>
          </a:p>
        </p:txBody>
      </p:sp>
      <p:sp>
        <p:nvSpPr>
          <p:cNvPr id="5" name="Footer Placeholder 4"/>
          <p:cNvSpPr>
            <a:spLocks noGrp="1"/>
          </p:cNvSpPr>
          <p:nvPr>
            <p:ph type="ftr" sz="quarter" idx="11"/>
          </p:nvPr>
        </p:nvSpPr>
        <p:spPr/>
        <p:txBody>
          <a:bodyPr/>
          <a:lstStyle/>
          <a:p>
            <a:r>
              <a:rPr lang="is-IS" smtClean="0"/>
              <a:t>Unnur Þormósdóttir RN, MSc</a:t>
            </a:r>
            <a:endParaRPr lang="is-IS"/>
          </a:p>
        </p:txBody>
      </p:sp>
      <p:sp>
        <p:nvSpPr>
          <p:cNvPr id="6" name="Slide Number Placeholder 5"/>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1156780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10"/>
          </p:nvPr>
        </p:nvSpPr>
        <p:spPr/>
        <p:txBody>
          <a:bodyPr/>
          <a:lstStyle/>
          <a:p>
            <a:fld id="{9D25B58D-FC93-4B26-A184-E286BA9C5176}" type="datetime1">
              <a:rPr lang="is-IS" smtClean="0"/>
              <a:t>15.04.2016</a:t>
            </a:fld>
            <a:endParaRPr lang="is-IS"/>
          </a:p>
        </p:txBody>
      </p:sp>
      <p:sp>
        <p:nvSpPr>
          <p:cNvPr id="5" name="Footer Placeholder 4"/>
          <p:cNvSpPr>
            <a:spLocks noGrp="1"/>
          </p:cNvSpPr>
          <p:nvPr>
            <p:ph type="ftr" sz="quarter" idx="11"/>
          </p:nvPr>
        </p:nvSpPr>
        <p:spPr/>
        <p:txBody>
          <a:bodyPr/>
          <a:lstStyle/>
          <a:p>
            <a:r>
              <a:rPr lang="is-IS" smtClean="0"/>
              <a:t>Unnur Þormósdóttir RN, MSc</a:t>
            </a:r>
            <a:endParaRPr lang="is-IS"/>
          </a:p>
        </p:txBody>
      </p:sp>
      <p:sp>
        <p:nvSpPr>
          <p:cNvPr id="6" name="Slide Number Placeholder 5"/>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2342860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s-I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0DAE0D-394D-4B1E-AEEC-A613C41951EB}" type="datetime1">
              <a:rPr lang="is-IS" smtClean="0"/>
              <a:t>15.04.2016</a:t>
            </a:fld>
            <a:endParaRPr lang="is-IS"/>
          </a:p>
        </p:txBody>
      </p:sp>
      <p:sp>
        <p:nvSpPr>
          <p:cNvPr id="5" name="Footer Placeholder 4"/>
          <p:cNvSpPr>
            <a:spLocks noGrp="1"/>
          </p:cNvSpPr>
          <p:nvPr>
            <p:ph type="ftr" sz="quarter" idx="11"/>
          </p:nvPr>
        </p:nvSpPr>
        <p:spPr/>
        <p:txBody>
          <a:bodyPr/>
          <a:lstStyle/>
          <a:p>
            <a:r>
              <a:rPr lang="is-IS" smtClean="0"/>
              <a:t>Unnur Þormósdóttir RN, MSc</a:t>
            </a:r>
            <a:endParaRPr lang="is-IS"/>
          </a:p>
        </p:txBody>
      </p:sp>
      <p:sp>
        <p:nvSpPr>
          <p:cNvPr id="6" name="Slide Number Placeholder 5"/>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327227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5" name="Date Placeholder 4"/>
          <p:cNvSpPr>
            <a:spLocks noGrp="1"/>
          </p:cNvSpPr>
          <p:nvPr>
            <p:ph type="dt" sz="half" idx="10"/>
          </p:nvPr>
        </p:nvSpPr>
        <p:spPr/>
        <p:txBody>
          <a:bodyPr/>
          <a:lstStyle/>
          <a:p>
            <a:fld id="{B3FBDECD-B69C-44E9-BE8C-232E1CB06B84}" type="datetime1">
              <a:rPr lang="is-IS" smtClean="0"/>
              <a:t>15.04.2016</a:t>
            </a:fld>
            <a:endParaRPr lang="is-IS"/>
          </a:p>
        </p:txBody>
      </p:sp>
      <p:sp>
        <p:nvSpPr>
          <p:cNvPr id="6" name="Footer Placeholder 5"/>
          <p:cNvSpPr>
            <a:spLocks noGrp="1"/>
          </p:cNvSpPr>
          <p:nvPr>
            <p:ph type="ftr" sz="quarter" idx="11"/>
          </p:nvPr>
        </p:nvSpPr>
        <p:spPr/>
        <p:txBody>
          <a:bodyPr/>
          <a:lstStyle/>
          <a:p>
            <a:r>
              <a:rPr lang="is-IS" smtClean="0"/>
              <a:t>Unnur Þormósdóttir RN, MSc</a:t>
            </a:r>
            <a:endParaRPr lang="is-IS"/>
          </a:p>
        </p:txBody>
      </p:sp>
      <p:sp>
        <p:nvSpPr>
          <p:cNvPr id="7" name="Slide Number Placeholder 6"/>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1072315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s-I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7" name="Date Placeholder 6"/>
          <p:cNvSpPr>
            <a:spLocks noGrp="1"/>
          </p:cNvSpPr>
          <p:nvPr>
            <p:ph type="dt" sz="half" idx="10"/>
          </p:nvPr>
        </p:nvSpPr>
        <p:spPr/>
        <p:txBody>
          <a:bodyPr/>
          <a:lstStyle/>
          <a:p>
            <a:fld id="{CED19D60-E9AE-4ACF-9676-A92B15773ECE}" type="datetime1">
              <a:rPr lang="is-IS" smtClean="0"/>
              <a:t>15.04.2016</a:t>
            </a:fld>
            <a:endParaRPr lang="is-IS"/>
          </a:p>
        </p:txBody>
      </p:sp>
      <p:sp>
        <p:nvSpPr>
          <p:cNvPr id="8" name="Footer Placeholder 7"/>
          <p:cNvSpPr>
            <a:spLocks noGrp="1"/>
          </p:cNvSpPr>
          <p:nvPr>
            <p:ph type="ftr" sz="quarter" idx="11"/>
          </p:nvPr>
        </p:nvSpPr>
        <p:spPr/>
        <p:txBody>
          <a:bodyPr/>
          <a:lstStyle/>
          <a:p>
            <a:r>
              <a:rPr lang="is-IS" smtClean="0"/>
              <a:t>Unnur Þormósdóttir RN, MSc</a:t>
            </a:r>
            <a:endParaRPr lang="is-IS"/>
          </a:p>
        </p:txBody>
      </p:sp>
      <p:sp>
        <p:nvSpPr>
          <p:cNvPr id="9" name="Slide Number Placeholder 8"/>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2698848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s-IS"/>
          </a:p>
        </p:txBody>
      </p:sp>
      <p:sp>
        <p:nvSpPr>
          <p:cNvPr id="3" name="Date Placeholder 2"/>
          <p:cNvSpPr>
            <a:spLocks noGrp="1"/>
          </p:cNvSpPr>
          <p:nvPr>
            <p:ph type="dt" sz="half" idx="10"/>
          </p:nvPr>
        </p:nvSpPr>
        <p:spPr/>
        <p:txBody>
          <a:bodyPr/>
          <a:lstStyle/>
          <a:p>
            <a:fld id="{F4E48C82-B9DD-48B8-BF29-BA0ECC839541}" type="datetime1">
              <a:rPr lang="is-IS" smtClean="0"/>
              <a:t>15.04.2016</a:t>
            </a:fld>
            <a:endParaRPr lang="is-IS"/>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sp>
        <p:nvSpPr>
          <p:cNvPr id="5" name="Slide Number Placeholder 4"/>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1830567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4F4FD2-B615-4F6C-ABDF-02E3D94A0039}" type="datetime1">
              <a:rPr lang="is-IS" smtClean="0"/>
              <a:t>15.04.2016</a:t>
            </a:fld>
            <a:endParaRPr lang="is-IS"/>
          </a:p>
        </p:txBody>
      </p:sp>
      <p:sp>
        <p:nvSpPr>
          <p:cNvPr id="3" name="Footer Placeholder 2"/>
          <p:cNvSpPr>
            <a:spLocks noGrp="1"/>
          </p:cNvSpPr>
          <p:nvPr>
            <p:ph type="ftr" sz="quarter" idx="11"/>
          </p:nvPr>
        </p:nvSpPr>
        <p:spPr/>
        <p:txBody>
          <a:bodyPr/>
          <a:lstStyle/>
          <a:p>
            <a:r>
              <a:rPr lang="is-IS" smtClean="0"/>
              <a:t>Unnur Þormósdóttir RN, MSc</a:t>
            </a:r>
            <a:endParaRPr lang="is-IS"/>
          </a:p>
        </p:txBody>
      </p:sp>
      <p:sp>
        <p:nvSpPr>
          <p:cNvPr id="4" name="Slide Number Placeholder 3"/>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2797229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s-I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1A4DB3-6241-4D7C-AA78-D94D576DB443}" type="datetime1">
              <a:rPr lang="is-IS" smtClean="0"/>
              <a:t>15.04.2016</a:t>
            </a:fld>
            <a:endParaRPr lang="is-IS"/>
          </a:p>
        </p:txBody>
      </p:sp>
      <p:sp>
        <p:nvSpPr>
          <p:cNvPr id="6" name="Footer Placeholder 5"/>
          <p:cNvSpPr>
            <a:spLocks noGrp="1"/>
          </p:cNvSpPr>
          <p:nvPr>
            <p:ph type="ftr" sz="quarter" idx="11"/>
          </p:nvPr>
        </p:nvSpPr>
        <p:spPr/>
        <p:txBody>
          <a:bodyPr/>
          <a:lstStyle/>
          <a:p>
            <a:r>
              <a:rPr lang="is-IS" smtClean="0"/>
              <a:t>Unnur Þormósdóttir RN, MSc</a:t>
            </a:r>
            <a:endParaRPr lang="is-IS"/>
          </a:p>
        </p:txBody>
      </p:sp>
      <p:sp>
        <p:nvSpPr>
          <p:cNvPr id="7" name="Slide Number Placeholder 6"/>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24661928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s-I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s-I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55E7CB-21E7-4715-B4FA-0AB589AF8E60}" type="datetime1">
              <a:rPr lang="is-IS" smtClean="0"/>
              <a:t>15.04.2016</a:t>
            </a:fld>
            <a:endParaRPr lang="is-IS"/>
          </a:p>
        </p:txBody>
      </p:sp>
      <p:sp>
        <p:nvSpPr>
          <p:cNvPr id="6" name="Footer Placeholder 5"/>
          <p:cNvSpPr>
            <a:spLocks noGrp="1"/>
          </p:cNvSpPr>
          <p:nvPr>
            <p:ph type="ftr" sz="quarter" idx="11"/>
          </p:nvPr>
        </p:nvSpPr>
        <p:spPr/>
        <p:txBody>
          <a:bodyPr/>
          <a:lstStyle/>
          <a:p>
            <a:r>
              <a:rPr lang="is-IS" smtClean="0"/>
              <a:t>Unnur Þormósdóttir RN, MSc</a:t>
            </a:r>
            <a:endParaRPr lang="is-IS"/>
          </a:p>
        </p:txBody>
      </p:sp>
      <p:sp>
        <p:nvSpPr>
          <p:cNvPr id="7" name="Slide Number Placeholder 6"/>
          <p:cNvSpPr>
            <a:spLocks noGrp="1"/>
          </p:cNvSpPr>
          <p:nvPr>
            <p:ph type="sldNum" sz="quarter" idx="12"/>
          </p:nvPr>
        </p:nvSpPr>
        <p:spPr/>
        <p:txBody>
          <a:bodyPr/>
          <a:lstStyle/>
          <a:p>
            <a:fld id="{0F48A68B-B4D7-4075-B207-666B05ECFDFA}" type="slidenum">
              <a:rPr lang="is-IS" smtClean="0"/>
              <a:t>‹#›</a:t>
            </a:fld>
            <a:endParaRPr lang="is-IS"/>
          </a:p>
        </p:txBody>
      </p:sp>
    </p:spTree>
    <p:extLst>
      <p:ext uri="{BB962C8B-B14F-4D97-AF65-F5344CB8AC3E}">
        <p14:creationId xmlns:p14="http://schemas.microsoft.com/office/powerpoint/2010/main" val="2304703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s-I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s-I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FBE039-A5A3-49A4-93DD-96E9EFE76039}" type="datetime1">
              <a:rPr lang="is-IS" smtClean="0"/>
              <a:t>15.04.2016</a:t>
            </a:fld>
            <a:endParaRPr lang="is-I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s-IS" smtClean="0"/>
              <a:t>Unnur Þormósdóttir RN, MSc</a:t>
            </a:r>
            <a:endParaRPr lang="is-I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48A68B-B4D7-4075-B207-666B05ECFDFA}" type="slidenum">
              <a:rPr lang="is-IS" smtClean="0"/>
              <a:t>‹#›</a:t>
            </a:fld>
            <a:endParaRPr lang="is-IS"/>
          </a:p>
        </p:txBody>
      </p:sp>
    </p:spTree>
    <p:extLst>
      <p:ext uri="{BB962C8B-B14F-4D97-AF65-F5344CB8AC3E}">
        <p14:creationId xmlns:p14="http://schemas.microsoft.com/office/powerpoint/2010/main" val="3615205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s-I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10.xml"/><Relationship Id="rId7" Type="http://schemas.openxmlformats.org/officeDocument/2006/relationships/oleObject" Target="../embeddings/Microsoft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2.jpeg"/><Relationship Id="rId4" Type="http://schemas.openxmlformats.org/officeDocument/2006/relationships/image" Target="../media/image1.jpg"/></Relationships>
</file>

<file path=ppt/slides/_rels/slide1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notesSlide" Target="../notesSlides/notesSlide11.xml"/><Relationship Id="rId7" Type="http://schemas.openxmlformats.org/officeDocument/2006/relationships/oleObject" Target="../embeddings/Microsoft_Excel_97-2003_Worksheet3.xls"/><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jpeg"/><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notesSlide" Target="../notesSlides/notesSlide12.xml"/><Relationship Id="rId7"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4.bin"/><Relationship Id="rId5" Type="http://schemas.openxmlformats.org/officeDocument/2006/relationships/image" Target="../media/image2.jpeg"/><Relationship Id="rId4"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9.xml"/><Relationship Id="rId7"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jpeg"/><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1165" y="1957443"/>
            <a:ext cx="10515600" cy="1325563"/>
          </a:xfrm>
        </p:spPr>
        <p:txBody>
          <a:bodyPr>
            <a:noAutofit/>
          </a:bodyPr>
          <a:lstStyle/>
          <a:p>
            <a:pPr algn="ctr"/>
            <a:r>
              <a:rPr lang="is-IS" sz="5400" dirty="0">
                <a:solidFill>
                  <a:prstClr val="black"/>
                </a:solidFill>
              </a:rPr>
              <a:t>Heimahjúkrun sem hlekkur</a:t>
            </a:r>
            <a:br>
              <a:rPr lang="is-IS" sz="5400" dirty="0">
                <a:solidFill>
                  <a:prstClr val="black"/>
                </a:solidFill>
              </a:rPr>
            </a:br>
            <a:r>
              <a:rPr lang="is-IS" sz="5400" dirty="0">
                <a:solidFill>
                  <a:prstClr val="black"/>
                </a:solidFill>
              </a:rPr>
              <a:t>í heilsugæsluþjónustu</a:t>
            </a:r>
            <a:endParaRPr lang="en-US" sz="5400" dirty="0"/>
          </a:p>
        </p:txBody>
      </p:sp>
      <p:sp>
        <p:nvSpPr>
          <p:cNvPr id="4" name="Footer Placeholder 3"/>
          <p:cNvSpPr>
            <a:spLocks noGrp="1"/>
          </p:cNvSpPr>
          <p:nvPr>
            <p:ph type="ftr" sz="quarter" idx="11"/>
          </p:nvPr>
        </p:nvSpPr>
        <p:spPr/>
        <p:txBody>
          <a:bodyPr/>
          <a:lstStyle/>
          <a:p>
            <a:r>
              <a:rPr lang="is-IS" dirty="0" smtClean="0"/>
              <a:t>Unnur </a:t>
            </a:r>
            <a:r>
              <a:rPr lang="is-IS" dirty="0" err="1" smtClean="0"/>
              <a:t>Þormósdóttir</a:t>
            </a:r>
            <a:r>
              <a:rPr lang="is-IS" dirty="0" smtClean="0"/>
              <a:t> RN, </a:t>
            </a:r>
            <a:r>
              <a:rPr lang="is-IS" dirty="0" err="1" smtClean="0"/>
              <a:t>MSc</a:t>
            </a:r>
            <a:endParaRPr lang="is-I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527464"/>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9366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199" y="874934"/>
            <a:ext cx="10515600" cy="1325563"/>
          </a:xfrm>
        </p:spPr>
        <p:txBody>
          <a:bodyPr/>
          <a:lstStyle/>
          <a:p>
            <a:r>
              <a:rPr lang="is-IS" b="1" dirty="0"/>
              <a:t>Áhrif íhlutunar á gæðavísinn algengi ófullnægjandi verkjastillingar</a:t>
            </a:r>
            <a:endParaRPr lang="is-IS"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Content Placeholder 6" descr="Rautt T1"/>
          <p:cNvGraphicFramePr>
            <a:graphicFrameLocks noGrp="1"/>
          </p:cNvGraphicFramePr>
          <p:nvPr>
            <p:ph idx="1"/>
            <p:extLst>
              <p:ext uri="{D42A27DB-BD31-4B8C-83A1-F6EECF244321}">
                <p14:modId xmlns:p14="http://schemas.microsoft.com/office/powerpoint/2010/main" val="3911197448"/>
              </p:ext>
            </p:extLst>
          </p:nvPr>
        </p:nvGraphicFramePr>
        <p:xfrm>
          <a:off x="1892301" y="2289175"/>
          <a:ext cx="7821612" cy="4133850"/>
        </p:xfrm>
        <a:graphic>
          <a:graphicData uri="http://schemas.openxmlformats.org/presentationml/2006/ole">
            <mc:AlternateContent xmlns:mc="http://schemas.openxmlformats.org/markup-compatibility/2006">
              <mc:Choice xmlns:v="urn:schemas-microsoft-com:vml" Requires="v">
                <p:oleObj spid="_x0000_s2059" r:id="rId7" imgW="7236579" imgH="4133446" progId="Excel.Chart.8">
                  <p:embed/>
                </p:oleObj>
              </mc:Choice>
              <mc:Fallback>
                <p:oleObj r:id="rId7" imgW="7236579" imgH="4133446" progId="Excel.Chart.8">
                  <p:embed/>
                  <p:pic>
                    <p:nvPicPr>
                      <p:cNvPr id="0" name=""/>
                      <p:cNvPicPr>
                        <a:picLocks noGrp="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92301" y="2289175"/>
                        <a:ext cx="7821612" cy="413385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5377863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199" y="880713"/>
            <a:ext cx="10515600" cy="1325563"/>
          </a:xfrm>
        </p:spPr>
        <p:txBody>
          <a:bodyPr/>
          <a:lstStyle/>
          <a:p>
            <a:r>
              <a:rPr lang="is-IS" b="1" dirty="0"/>
              <a:t>Áhrif íhlutunar á gæðavísinn algengi félagslegrar einangrunar</a:t>
            </a:r>
            <a:endParaRPr lang="is-IS"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Content Placeholder 4" descr="Rautt T1"/>
          <p:cNvGraphicFramePr>
            <a:graphicFrameLocks noGrp="1"/>
          </p:cNvGraphicFramePr>
          <p:nvPr>
            <p:ph idx="1"/>
            <p:extLst>
              <p:ext uri="{D42A27DB-BD31-4B8C-83A1-F6EECF244321}">
                <p14:modId xmlns:p14="http://schemas.microsoft.com/office/powerpoint/2010/main" val="2937744846"/>
              </p:ext>
            </p:extLst>
          </p:nvPr>
        </p:nvGraphicFramePr>
        <p:xfrm>
          <a:off x="2478087" y="2222500"/>
          <a:ext cx="7235825" cy="4200525"/>
        </p:xfrm>
        <a:graphic>
          <a:graphicData uri="http://schemas.openxmlformats.org/presentationml/2006/ole">
            <mc:AlternateContent xmlns:mc="http://schemas.openxmlformats.org/markup-compatibility/2006">
              <mc:Choice xmlns:v="urn:schemas-microsoft-com:vml" Requires="v">
                <p:oleObj spid="_x0000_s3083" r:id="rId7" imgW="7236579" imgH="4200508" progId="Excel.Chart.8">
                  <p:embed/>
                </p:oleObj>
              </mc:Choice>
              <mc:Fallback>
                <p:oleObj r:id="rId7" imgW="7236579" imgH="4200508" progId="Excel.Chart.8">
                  <p:embed/>
                  <p:pic>
                    <p:nvPicPr>
                      <p:cNvPr id="0" name=""/>
                      <p:cNvPicPr>
                        <a:picLocks noGrp="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78087" y="2222500"/>
                        <a:ext cx="7235825" cy="420052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605989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57249"/>
            <a:ext cx="10515600" cy="1325563"/>
          </a:xfrm>
        </p:spPr>
        <p:txBody>
          <a:bodyPr/>
          <a:lstStyle/>
          <a:p>
            <a:r>
              <a:rPr lang="is-IS" b="1" dirty="0"/>
              <a:t>Breyting á gæðavísum sem íhlutun beindist ekki að</a:t>
            </a:r>
            <a:endParaRPr lang="is-IS"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Object 7"/>
          <p:cNvGraphicFramePr>
            <a:graphicFrameLocks noGrp="1" noChangeAspect="1"/>
          </p:cNvGraphicFramePr>
          <p:nvPr>
            <p:ph idx="1"/>
            <p:extLst>
              <p:ext uri="{D42A27DB-BD31-4B8C-83A1-F6EECF244321}">
                <p14:modId xmlns:p14="http://schemas.microsoft.com/office/powerpoint/2010/main" val="3129030295"/>
              </p:ext>
            </p:extLst>
          </p:nvPr>
        </p:nvGraphicFramePr>
        <p:xfrm>
          <a:off x="838200" y="2319337"/>
          <a:ext cx="9652000" cy="4219575"/>
        </p:xfrm>
        <a:graphic>
          <a:graphicData uri="http://schemas.openxmlformats.org/presentationml/2006/ole">
            <mc:AlternateContent xmlns:mc="http://schemas.openxmlformats.org/markup-compatibility/2006">
              <mc:Choice xmlns:v="urn:schemas-microsoft-com:vml" Requires="v">
                <p:oleObj spid="_x0000_s4107" name="Document" r:id="rId7" imgW="5910909" imgH="4220006" progId="Word.Document.12">
                  <p:embed/>
                </p:oleObj>
              </mc:Choice>
              <mc:Fallback>
                <p:oleObj name="Document" r:id="rId7" imgW="5910909" imgH="4220006" progId="Word.Document.12">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2319337"/>
                        <a:ext cx="9652000" cy="4219575"/>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353509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565371"/>
            <a:ext cx="10515600" cy="1325563"/>
          </a:xfrm>
        </p:spPr>
        <p:txBody>
          <a:bodyPr/>
          <a:lstStyle/>
          <a:p>
            <a:r>
              <a:rPr lang="is-IS" b="1" dirty="0"/>
              <a:t>Ályktanir</a:t>
            </a:r>
            <a:endParaRPr lang="is-IS" dirty="0"/>
          </a:p>
        </p:txBody>
      </p:sp>
      <p:sp>
        <p:nvSpPr>
          <p:cNvPr id="6" name="Content Placeholder 5"/>
          <p:cNvSpPr>
            <a:spLocks noGrp="1"/>
          </p:cNvSpPr>
          <p:nvPr>
            <p:ph idx="1"/>
          </p:nvPr>
        </p:nvSpPr>
        <p:spPr/>
        <p:txBody>
          <a:bodyPr/>
          <a:lstStyle/>
          <a:p>
            <a:r>
              <a:rPr lang="is-IS" altLang="is-IS" dirty="0">
                <a:latin typeface="Arial" panose="020B0604020202020204" pitchFamily="34" charset="0"/>
                <a:cs typeface="Arial" panose="020B0604020202020204" pitchFamily="34" charset="0"/>
              </a:rPr>
              <a:t>RAI-HC matstækið gagnlegt</a:t>
            </a:r>
          </a:p>
          <a:p>
            <a:r>
              <a:rPr lang="is-IS" altLang="is-IS" dirty="0">
                <a:latin typeface="Arial" panose="020B0604020202020204" pitchFamily="34" charset="0"/>
                <a:cs typeface="Arial" panose="020B0604020202020204" pitchFamily="34" charset="0"/>
              </a:rPr>
              <a:t>Tímasparandi þegar horft er til lengri tíma</a:t>
            </a:r>
          </a:p>
          <a:p>
            <a:r>
              <a:rPr lang="is-IS" altLang="is-IS" dirty="0">
                <a:latin typeface="Arial" panose="020B0604020202020204" pitchFamily="34" charset="0"/>
                <a:cs typeface="Arial" panose="020B0604020202020204" pitchFamily="34" charset="0"/>
              </a:rPr>
              <a:t>Veitir góða yfirsýn</a:t>
            </a:r>
          </a:p>
          <a:p>
            <a:r>
              <a:rPr lang="is-IS" altLang="is-IS" dirty="0">
                <a:latin typeface="Arial" panose="020B0604020202020204" pitchFamily="34" charset="0"/>
                <a:cs typeface="Arial" panose="020B0604020202020204" pitchFamily="34" charset="0"/>
              </a:rPr>
              <a:t>Áhrif fræðslu til starfsfólks</a:t>
            </a:r>
          </a:p>
          <a:p>
            <a:r>
              <a:rPr lang="is-IS" altLang="is-IS" dirty="0">
                <a:latin typeface="Arial" panose="020B0604020202020204" pitchFamily="34" charset="0"/>
                <a:cs typeface="Arial" panose="020B0604020202020204" pitchFamily="34" charset="0"/>
              </a:rPr>
              <a:t>Umbótaverkefni</a:t>
            </a:r>
          </a:p>
          <a:p>
            <a:r>
              <a:rPr lang="is-IS" altLang="is-IS" dirty="0">
                <a:latin typeface="Arial" panose="020B0604020202020204" pitchFamily="34" charset="0"/>
                <a:cs typeface="Arial" panose="020B0604020202020204" pitchFamily="34" charset="0"/>
              </a:rPr>
              <a:t>Krafa um gæði</a:t>
            </a:r>
          </a:p>
          <a:p>
            <a:endParaRPr lang="is-IS"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4595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665690"/>
            <a:ext cx="10515600" cy="1325563"/>
          </a:xfrm>
        </p:spPr>
        <p:txBody>
          <a:bodyPr/>
          <a:lstStyle/>
          <a:p>
            <a:r>
              <a:rPr lang="is-IS" dirty="0"/>
              <a:t>Staðan í dag</a:t>
            </a:r>
          </a:p>
        </p:txBody>
      </p:sp>
      <p:pic>
        <p:nvPicPr>
          <p:cNvPr id="9" name="Content Placeholder 8"/>
          <p:cNvPicPr>
            <a:picLocks noGrp="1" noChangeAspect="1"/>
          </p:cNvPicPr>
          <p:nvPr>
            <p:ph idx="1"/>
          </p:nvPr>
        </p:nvPicPr>
        <p:blipFill>
          <a:blip r:embed="rId3"/>
          <a:stretch>
            <a:fillRect/>
          </a:stretch>
        </p:blipFill>
        <p:spPr>
          <a:xfrm>
            <a:off x="838200" y="1991253"/>
            <a:ext cx="10515600" cy="4020081"/>
          </a:xfrm>
          <a:prstGeom prst="rect">
            <a:avLst/>
          </a:prstGeom>
        </p:spPr>
      </p:pic>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143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1878615"/>
            <a:ext cx="10515600" cy="1325563"/>
          </a:xfrm>
        </p:spPr>
        <p:txBody>
          <a:bodyPr>
            <a:normAutofit/>
          </a:bodyPr>
          <a:lstStyle/>
          <a:p>
            <a:pPr algn="ctr"/>
            <a:r>
              <a:rPr lang="is-IS" sz="5400" dirty="0"/>
              <a:t>Kærar þakkir fyrir áheyrnina</a:t>
            </a:r>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467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5371"/>
            <a:ext cx="10515600" cy="1325563"/>
          </a:xfrm>
        </p:spPr>
        <p:txBody>
          <a:bodyPr/>
          <a:lstStyle/>
          <a:p>
            <a:r>
              <a:rPr lang="is-IS" dirty="0" smtClean="0"/>
              <a:t>Heilbrigðisumdæmi Íslands</a:t>
            </a:r>
            <a:endParaRPr lang="is-IS" dirty="0"/>
          </a:p>
        </p:txBody>
      </p:sp>
      <p:pic>
        <p:nvPicPr>
          <p:cNvPr id="9" name="Picture 5"/>
          <p:cNvPicPr>
            <a:picLocks noGrp="1" noChangeAspect="1" noChangeArrowheads="1"/>
          </p:cNvPicPr>
          <p:nvPr>
            <p:ph idx="1"/>
          </p:nvPr>
        </p:nvPicPr>
        <p:blipFill>
          <a:blip r:embed="rId3" cstate="print"/>
          <a:stretch>
            <a:fillRect/>
          </a:stretch>
        </p:blipFill>
        <p:spPr>
          <a:xfrm>
            <a:off x="3020811" y="1825625"/>
            <a:ext cx="6150378" cy="4351338"/>
          </a:xfrm>
        </p:spPr>
      </p:pic>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677884"/>
            <a:ext cx="12192000" cy="222978"/>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40988"/>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0702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50106"/>
            <a:ext cx="10515600" cy="1434305"/>
          </a:xfrm>
        </p:spPr>
        <p:txBody>
          <a:bodyPr>
            <a:noAutofit/>
          </a:bodyPr>
          <a:lstStyle/>
          <a:p>
            <a:r>
              <a:rPr lang="is-IS" sz="3600" dirty="0" smtClean="0"/>
              <a:t>Heilbrigðisumdæmi Suðurlands </a:t>
            </a:r>
            <a:br>
              <a:rPr lang="is-IS" sz="3600" dirty="0" smtClean="0"/>
            </a:br>
            <a:r>
              <a:rPr lang="is-IS" sz="3600" dirty="0" smtClean="0"/>
              <a:t>30.968 km2</a:t>
            </a:r>
            <a:br>
              <a:rPr lang="is-IS" sz="3600" dirty="0" smtClean="0"/>
            </a:br>
            <a:r>
              <a:rPr lang="is-IS" sz="3600" dirty="0" smtClean="0"/>
              <a:t>Íbúafjöldi rúmlega 26.500</a:t>
            </a:r>
            <a:endParaRPr lang="en-US" sz="3600"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samgonguraduneyti.is/media/sveitakort/Sudurland.png"/>
          <p:cNvPicPr>
            <a:picLocks noGrp="1" noChangeAspect="1" noChangeArrowheads="1"/>
          </p:cNvPicPr>
          <p:nvPr>
            <p:ph idx="1"/>
          </p:nvPr>
        </p:nvPicPr>
        <p:blipFill>
          <a:blip r:embed="rId5" cstate="print"/>
          <a:srcRect/>
          <a:stretch>
            <a:fillRect/>
          </a:stretch>
        </p:blipFill>
        <p:spPr bwMode="auto">
          <a:xfrm>
            <a:off x="2809349" y="2463800"/>
            <a:ext cx="6573301" cy="3713163"/>
          </a:xfrm>
          <a:prstGeom prst="rect">
            <a:avLst/>
          </a:prstGeom>
          <a:noFill/>
          <a:ln w="9525">
            <a:noFill/>
            <a:miter lim="800000"/>
            <a:headEnd/>
            <a:tailEnd/>
          </a:ln>
        </p:spPr>
      </p:pic>
    </p:spTree>
    <p:extLst>
      <p:ext uri="{BB962C8B-B14F-4D97-AF65-F5344CB8AC3E}">
        <p14:creationId xmlns:p14="http://schemas.microsoft.com/office/powerpoint/2010/main" val="29010344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6600" y="287382"/>
            <a:ext cx="9918700" cy="2387600"/>
          </a:xfrm>
        </p:spPr>
        <p:txBody>
          <a:bodyPr>
            <a:noAutofit/>
          </a:bodyPr>
          <a:lstStyle/>
          <a:p>
            <a:r>
              <a:rPr lang="is-IS" sz="3600" b="1" dirty="0">
                <a:solidFill>
                  <a:prstClr val="black"/>
                </a:solidFill>
              </a:rPr>
              <a:t>Þjónustusvæði heilsugæslunnar á Selfossi (rautt) er hluti af heilbrigðisumdæmi Suðurlands (grænt)</a:t>
            </a:r>
            <a:r>
              <a:rPr lang="is-IS" sz="3600" b="1" dirty="0"/>
              <a:t/>
            </a:r>
            <a:br>
              <a:rPr lang="is-IS" sz="3600" b="1" dirty="0"/>
            </a:br>
            <a:endParaRPr lang="en-US" sz="36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9" name="Picture 8"/>
          <p:cNvPicPr>
            <a:picLocks noChangeAspect="1"/>
          </p:cNvPicPr>
          <p:nvPr/>
        </p:nvPicPr>
        <p:blipFill>
          <a:blip r:embed="rId5"/>
          <a:stretch>
            <a:fillRect/>
          </a:stretch>
        </p:blipFill>
        <p:spPr>
          <a:xfrm>
            <a:off x="3001284" y="2674982"/>
            <a:ext cx="5389331" cy="3535986"/>
          </a:xfrm>
          <a:prstGeom prst="rect">
            <a:avLst/>
          </a:prstGeom>
        </p:spPr>
      </p:pic>
    </p:spTree>
    <p:extLst>
      <p:ext uri="{BB962C8B-B14F-4D97-AF65-F5344CB8AC3E}">
        <p14:creationId xmlns:p14="http://schemas.microsoft.com/office/powerpoint/2010/main" val="2619124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84300" y="1000633"/>
            <a:ext cx="9144000" cy="818642"/>
          </a:xfrm>
        </p:spPr>
        <p:txBody>
          <a:bodyPr>
            <a:noAutofit/>
          </a:bodyPr>
          <a:lstStyle/>
          <a:p>
            <a:pPr algn="l"/>
            <a:r>
              <a:rPr lang="is-IS" sz="4000" dirty="0" smtClean="0"/>
              <a:t>RAI-HC á heilsugæslustöð Selfoss</a:t>
            </a:r>
            <a:endParaRPr lang="en-US" sz="4000" dirty="0"/>
          </a:p>
        </p:txBody>
      </p:sp>
      <p:sp>
        <p:nvSpPr>
          <p:cNvPr id="3" name="Subtitle 2"/>
          <p:cNvSpPr>
            <a:spLocks noGrp="1"/>
          </p:cNvSpPr>
          <p:nvPr>
            <p:ph type="subTitle" idx="1"/>
          </p:nvPr>
        </p:nvSpPr>
        <p:spPr>
          <a:xfrm>
            <a:off x="1549400" y="2133600"/>
            <a:ext cx="9144000" cy="3594100"/>
          </a:xfrm>
        </p:spPr>
        <p:txBody>
          <a:bodyPr/>
          <a:lstStyle/>
          <a:p>
            <a:pPr marL="342900" indent="-342900" algn="l">
              <a:buFont typeface="Arial" panose="020B0604020202020204" pitchFamily="34" charset="0"/>
              <a:buChar char="•"/>
            </a:pPr>
            <a:r>
              <a:rPr lang="is-IS" sz="2800" dirty="0"/>
              <a:t>Rannsókn á gæðum heimahjúkrunar </a:t>
            </a:r>
            <a:r>
              <a:rPr lang="is-IS" sz="2800" dirty="0" smtClean="0"/>
              <a:t>var gerð </a:t>
            </a:r>
            <a:r>
              <a:rPr lang="is-IS" sz="2800" dirty="0"/>
              <a:t>2012</a:t>
            </a:r>
          </a:p>
          <a:p>
            <a:pPr algn="l"/>
            <a:r>
              <a:rPr lang="is-IS" sz="2800" dirty="0"/>
              <a:t>Markmiðið</a:t>
            </a:r>
          </a:p>
          <a:p>
            <a:pPr marL="342900" lvl="0" indent="-342900" algn="l">
              <a:buFont typeface="Arial" panose="020B0604020202020204" pitchFamily="34" charset="0"/>
              <a:buChar char="•"/>
            </a:pPr>
            <a:r>
              <a:rPr lang="is-IS" altLang="is-IS" sz="2800" dirty="0">
                <a:solidFill>
                  <a:prstClr val="black"/>
                </a:solidFill>
                <a:latin typeface="Arial" panose="020B0604020202020204" pitchFamily="34" charset="0"/>
                <a:cs typeface="Arial" panose="020B0604020202020204" pitchFamily="34" charset="0"/>
              </a:rPr>
              <a:t>Að rannsaka hvort hægt væri að hafa áhrif á gæði heimahjúkrunar með því að veita starfsfólki fræðslu sem unnin hafði verið fyrir matstækið RAI-HC</a:t>
            </a:r>
          </a:p>
          <a:p>
            <a:endParaRPr lang="is-I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is-IS" smtClean="0"/>
              <a:t>Unnur Þormósdóttir RN, MSc</a:t>
            </a:r>
            <a:endParaRPr lang="is-IS"/>
          </a:p>
        </p:txBody>
      </p:sp>
    </p:spTree>
    <p:extLst>
      <p:ext uri="{BB962C8B-B14F-4D97-AF65-F5344CB8AC3E}">
        <p14:creationId xmlns:p14="http://schemas.microsoft.com/office/powerpoint/2010/main" val="3668639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87016"/>
            <a:ext cx="10515600" cy="914400"/>
          </a:xfrm>
        </p:spPr>
        <p:txBody>
          <a:bodyPr>
            <a:noAutofit/>
          </a:bodyPr>
          <a:lstStyle/>
          <a:p>
            <a:r>
              <a:rPr lang="is-IS" sz="3600" dirty="0" smtClean="0"/>
              <a:t>Niðurstöður -Gæðavísar</a:t>
            </a:r>
            <a:r>
              <a:rPr lang="is-IS" sz="3600" dirty="0"/>
              <a:t/>
            </a:r>
            <a:br>
              <a:rPr lang="is-IS" sz="3600" dirty="0"/>
            </a:br>
            <a:endParaRPr lang="en-US" sz="3600" dirty="0"/>
          </a:p>
        </p:txBody>
      </p:sp>
      <p:sp>
        <p:nvSpPr>
          <p:cNvPr id="5" name="Content Placeholder 4"/>
          <p:cNvSpPr>
            <a:spLocks noGrp="1"/>
          </p:cNvSpPr>
          <p:nvPr>
            <p:ph sz="half" idx="1"/>
          </p:nvPr>
        </p:nvSpPr>
        <p:spPr>
          <a:xfrm>
            <a:off x="838200" y="1959372"/>
            <a:ext cx="5181600" cy="4351338"/>
          </a:xfrm>
        </p:spPr>
        <p:txBody>
          <a:bodyPr>
            <a:normAutofit fontScale="70000" lnSpcReduction="20000"/>
          </a:bodyPr>
          <a:lstStyle/>
          <a:p>
            <a:pPr marL="0" indent="0">
              <a:buNone/>
              <a:defRPr/>
            </a:pPr>
            <a:r>
              <a:rPr lang="is-IS" sz="3400" dirty="0"/>
              <a:t>Gæðavísar sem íhlutun beindist að:</a:t>
            </a:r>
          </a:p>
          <a:p>
            <a:pPr>
              <a:buFont typeface="Arial" charset="0"/>
              <a:buChar char="•"/>
              <a:defRPr/>
            </a:pPr>
            <a:r>
              <a:rPr lang="is-IS" sz="3400" dirty="0"/>
              <a:t>Algengi bylta</a:t>
            </a:r>
          </a:p>
          <a:p>
            <a:pPr>
              <a:buFont typeface="Arial" charset="0"/>
              <a:buChar char="•"/>
              <a:defRPr/>
            </a:pPr>
            <a:r>
              <a:rPr lang="is-IS" sz="3400" dirty="0"/>
              <a:t>Algengi ófullnægjandi verkjastillingar</a:t>
            </a:r>
          </a:p>
          <a:p>
            <a:pPr>
              <a:buFont typeface="Arial" charset="0"/>
              <a:buChar char="•"/>
              <a:defRPr/>
            </a:pPr>
            <a:r>
              <a:rPr lang="is-IS" sz="3400" dirty="0"/>
              <a:t>Algengi félagslegrar einangrunar</a:t>
            </a:r>
          </a:p>
          <a:p>
            <a:endParaRPr lang="is-IS" dirty="0"/>
          </a:p>
        </p:txBody>
      </p:sp>
      <p:sp>
        <p:nvSpPr>
          <p:cNvPr id="6" name="Content Placeholder 5"/>
          <p:cNvSpPr>
            <a:spLocks noGrp="1"/>
          </p:cNvSpPr>
          <p:nvPr>
            <p:ph sz="half" idx="2"/>
          </p:nvPr>
        </p:nvSpPr>
        <p:spPr>
          <a:xfrm>
            <a:off x="6172200" y="1913731"/>
            <a:ext cx="5181600" cy="4351338"/>
          </a:xfrm>
        </p:spPr>
        <p:txBody>
          <a:bodyPr>
            <a:normAutofit fontScale="70000" lnSpcReduction="20000"/>
          </a:bodyPr>
          <a:lstStyle/>
          <a:p>
            <a:pPr marL="0" indent="0">
              <a:buNone/>
              <a:defRPr/>
            </a:pPr>
            <a:r>
              <a:rPr lang="is-IS" dirty="0"/>
              <a:t>Gæðavísar sem íhlutun beindist ekki að:</a:t>
            </a:r>
          </a:p>
          <a:p>
            <a:pPr>
              <a:buFont typeface="Arial" charset="0"/>
              <a:buChar char="•"/>
              <a:defRPr/>
            </a:pPr>
            <a:r>
              <a:rPr lang="is-IS" dirty="0"/>
              <a:t>Algengi vökvaskorts</a:t>
            </a:r>
          </a:p>
          <a:p>
            <a:pPr>
              <a:buFont typeface="Arial" charset="0"/>
              <a:buChar char="•"/>
              <a:defRPr/>
            </a:pPr>
            <a:r>
              <a:rPr lang="is-IS" dirty="0"/>
              <a:t>Algengi þyngdartaps</a:t>
            </a:r>
          </a:p>
          <a:p>
            <a:pPr>
              <a:buFont typeface="Arial" charset="0"/>
              <a:buChar char="•"/>
              <a:defRPr/>
            </a:pPr>
            <a:r>
              <a:rPr lang="is-IS" dirty="0"/>
              <a:t>Algengi bráðarugls</a:t>
            </a:r>
          </a:p>
          <a:p>
            <a:pPr>
              <a:buFont typeface="Arial" charset="0"/>
              <a:buChar char="•"/>
              <a:defRPr/>
            </a:pPr>
            <a:r>
              <a:rPr lang="is-IS" dirty="0"/>
              <a:t>Algengi neikvæðni/depurðar</a:t>
            </a:r>
          </a:p>
          <a:p>
            <a:pPr>
              <a:buFont typeface="Arial" charset="0"/>
              <a:buChar char="•"/>
              <a:defRPr/>
            </a:pPr>
            <a:r>
              <a:rPr lang="is-IS" dirty="0"/>
              <a:t>Algengi truflandi eða mikilla verkja</a:t>
            </a:r>
          </a:p>
          <a:p>
            <a:pPr>
              <a:buFont typeface="Arial" charset="0"/>
              <a:buChar char="•"/>
              <a:defRPr/>
            </a:pPr>
            <a:r>
              <a:rPr lang="is-IS" dirty="0"/>
              <a:t>Algengi vanrækslu/ofbeldis/misbeitingar</a:t>
            </a:r>
          </a:p>
          <a:p>
            <a:pPr>
              <a:buFont typeface="Arial" charset="0"/>
              <a:buChar char="•"/>
              <a:defRPr/>
            </a:pPr>
            <a:r>
              <a:rPr lang="is-IS" dirty="0"/>
              <a:t>Algengi meiðsla/áverka</a:t>
            </a:r>
          </a:p>
          <a:p>
            <a:pPr>
              <a:buFont typeface="Arial" charset="0"/>
              <a:buChar char="•"/>
              <a:defRPr/>
            </a:pPr>
            <a:r>
              <a:rPr lang="is-IS" dirty="0"/>
              <a:t>Algengi tilfella þar sem einstaklingur fékk ekki inflúensubólusetningu</a:t>
            </a:r>
          </a:p>
          <a:p>
            <a:pPr>
              <a:buFont typeface="Arial" charset="0"/>
              <a:buChar char="•"/>
              <a:defRPr/>
            </a:pPr>
            <a:r>
              <a:rPr lang="is-IS" dirty="0"/>
              <a:t>ADL færni/endurhæfingarmöguleiki og engin meðferð</a:t>
            </a:r>
          </a:p>
          <a:p>
            <a:pPr>
              <a:buFont typeface="Arial" charset="0"/>
              <a:buChar char="•"/>
              <a:defRPr/>
            </a:pPr>
            <a:r>
              <a:rPr lang="is-IS" dirty="0"/>
              <a:t>Algengi sjúkrahúsinnlagna</a:t>
            </a:r>
          </a:p>
          <a:p>
            <a:endParaRPr lang="is-IS"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77907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787398"/>
            <a:ext cx="10515600" cy="1325563"/>
          </a:xfrm>
        </p:spPr>
        <p:txBody>
          <a:bodyPr>
            <a:normAutofit fontScale="90000"/>
          </a:bodyPr>
          <a:lstStyle/>
          <a:p>
            <a:r>
              <a:rPr lang="is-IS" sz="5400" dirty="0"/>
              <a:t>Niðurstöður</a:t>
            </a:r>
            <a:r>
              <a:rPr lang="is-IS" dirty="0"/>
              <a:t> </a:t>
            </a:r>
            <a:br>
              <a:rPr lang="is-IS" dirty="0"/>
            </a:br>
            <a:r>
              <a:rPr lang="is-IS" dirty="0"/>
              <a:t>þátttakendur</a:t>
            </a:r>
          </a:p>
        </p:txBody>
      </p:sp>
      <p:pic>
        <p:nvPicPr>
          <p:cNvPr id="9" name="Content Placeholder 8"/>
          <p:cNvPicPr>
            <a:picLocks noGrp="1" noChangeAspect="1"/>
          </p:cNvPicPr>
          <p:nvPr>
            <p:ph idx="1"/>
          </p:nvPr>
        </p:nvPicPr>
        <p:blipFill>
          <a:blip r:embed="rId3"/>
          <a:stretch>
            <a:fillRect/>
          </a:stretch>
        </p:blipFill>
        <p:spPr>
          <a:xfrm>
            <a:off x="1394960" y="2900359"/>
            <a:ext cx="7923056" cy="2361175"/>
          </a:xfrm>
          <a:prstGeom prst="rect">
            <a:avLst/>
          </a:prstGeom>
        </p:spPr>
      </p:pic>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0405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38337" y="723971"/>
            <a:ext cx="10515600" cy="1325563"/>
          </a:xfrm>
        </p:spPr>
        <p:txBody>
          <a:bodyPr>
            <a:normAutofit/>
          </a:bodyPr>
          <a:lstStyle/>
          <a:p>
            <a:r>
              <a:rPr lang="is-IS" sz="3600" dirty="0"/>
              <a:t>Lýsing á þátttakendum eftir kyni, aldurshópi, hjúskaparstöðu og búsetuháttum</a:t>
            </a:r>
          </a:p>
        </p:txBody>
      </p:sp>
      <p:pic>
        <p:nvPicPr>
          <p:cNvPr id="9" name="Content Placeholder 8"/>
          <p:cNvPicPr>
            <a:picLocks noGrp="1" noChangeAspect="1"/>
          </p:cNvPicPr>
          <p:nvPr>
            <p:ph idx="1"/>
          </p:nvPr>
        </p:nvPicPr>
        <p:blipFill>
          <a:blip r:embed="rId3"/>
          <a:stretch>
            <a:fillRect/>
          </a:stretch>
        </p:blipFill>
        <p:spPr>
          <a:xfrm>
            <a:off x="938337" y="2185551"/>
            <a:ext cx="10315326" cy="4304149"/>
          </a:xfrm>
          <a:prstGeom prst="rect">
            <a:avLst/>
          </a:prstGeom>
        </p:spPr>
      </p:pic>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1124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843691"/>
            <a:ext cx="10515600" cy="1325563"/>
          </a:xfrm>
        </p:spPr>
        <p:txBody>
          <a:bodyPr/>
          <a:lstStyle/>
          <a:p>
            <a:r>
              <a:rPr lang="is-IS" b="1" dirty="0"/>
              <a:t>Áhrif íhlutunar á gæðavísinn algengi bylta</a:t>
            </a:r>
            <a:br>
              <a:rPr lang="is-IS" b="1" dirty="0"/>
            </a:br>
            <a:endParaRPr lang="is-IS" dirty="0"/>
          </a:p>
        </p:txBody>
      </p:sp>
      <p:sp>
        <p:nvSpPr>
          <p:cNvPr id="4" name="Footer Placeholder 3"/>
          <p:cNvSpPr>
            <a:spLocks noGrp="1"/>
          </p:cNvSpPr>
          <p:nvPr>
            <p:ph type="ftr" sz="quarter" idx="11"/>
          </p:nvPr>
        </p:nvSpPr>
        <p:spPr/>
        <p:txBody>
          <a:bodyPr/>
          <a:lstStyle/>
          <a:p>
            <a:r>
              <a:rPr lang="is-IS" smtClean="0"/>
              <a:t>Unnur Þormósdóttir RN, MSc</a:t>
            </a:r>
            <a:endParaRPr lang="is-IS"/>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489700"/>
            <a:ext cx="12192000" cy="368300"/>
          </a:xfrm>
          <a:prstGeom prst="rect">
            <a:avLst/>
          </a:prstGeom>
        </p:spPr>
      </p:pic>
      <p:pic>
        <p:nvPicPr>
          <p:cNvPr id="7" name="Picture 2" descr="http://innri.hsu.is/wp-content/uploads/2014/12/HSUmerki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3454400" cy="9154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9" name="Content Placeholder 7" descr="Rautt T1"/>
          <p:cNvGraphicFramePr>
            <a:graphicFrameLocks noGrp="1"/>
          </p:cNvGraphicFramePr>
          <p:nvPr>
            <p:ph idx="1"/>
            <p:extLst>
              <p:ext uri="{D42A27DB-BD31-4B8C-83A1-F6EECF244321}">
                <p14:modId xmlns:p14="http://schemas.microsoft.com/office/powerpoint/2010/main" val="2524866147"/>
              </p:ext>
            </p:extLst>
          </p:nvPr>
        </p:nvGraphicFramePr>
        <p:xfrm>
          <a:off x="1930401" y="2235928"/>
          <a:ext cx="8331200" cy="4120421"/>
        </p:xfrm>
        <a:graphic>
          <a:graphicData uri="http://schemas.openxmlformats.org/presentationml/2006/ole">
            <mc:AlternateContent xmlns:mc="http://schemas.openxmlformats.org/markup-compatibility/2006">
              <mc:Choice xmlns:v="urn:schemas-microsoft-com:vml" Requires="v">
                <p:oleObj spid="_x0000_s1036" r:id="rId7" imgW="7236579" imgH="3987130" progId="Excel.Chart.8">
                  <p:embed/>
                </p:oleObj>
              </mc:Choice>
              <mc:Fallback>
                <p:oleObj r:id="rId7" imgW="7236579" imgH="3987130" progId="Excel.Chart.8">
                  <p:embed/>
                  <p:pic>
                    <p:nvPicPr>
                      <p:cNvPr id="0" name=""/>
                      <p:cNvPicPr>
                        <a:picLocks noGrp="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0401" y="2235928"/>
                        <a:ext cx="8331200" cy="4120421"/>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8262338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1063</Words>
  <Application>Microsoft Office PowerPoint</Application>
  <PresentationFormat>Widescreen</PresentationFormat>
  <Paragraphs>110</Paragraphs>
  <Slides>15</Slides>
  <Notes>15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15</vt:i4>
      </vt:variant>
    </vt:vector>
  </HeadingPairs>
  <TitlesOfParts>
    <vt:vector size="21" baseType="lpstr">
      <vt:lpstr>Arial</vt:lpstr>
      <vt:lpstr>Calibri</vt:lpstr>
      <vt:lpstr>Calibri Light</vt:lpstr>
      <vt:lpstr>Office Theme</vt:lpstr>
      <vt:lpstr>Microsoft Excel Chart</vt:lpstr>
      <vt:lpstr>Document</vt:lpstr>
      <vt:lpstr>Heimahjúkrun sem hlekkur í heilsugæsluþjónustu</vt:lpstr>
      <vt:lpstr>Heilbrigðisumdæmi Íslands</vt:lpstr>
      <vt:lpstr>Heilbrigðisumdæmi Suðurlands  30.968 km2 Íbúafjöldi rúmlega 26.500</vt:lpstr>
      <vt:lpstr>Þjónustusvæði heilsugæslunnar á Selfossi (rautt) er hluti af heilbrigðisumdæmi Suðurlands (grænt) </vt:lpstr>
      <vt:lpstr>RAI-HC á heilsugæslustöð Selfoss</vt:lpstr>
      <vt:lpstr>Niðurstöður -Gæðavísar </vt:lpstr>
      <vt:lpstr>Niðurstöður  þátttakendur</vt:lpstr>
      <vt:lpstr>Lýsing á þátttakendum eftir kyni, aldurshópi, hjúskaparstöðu og búsetuháttum</vt:lpstr>
      <vt:lpstr>Áhrif íhlutunar á gæðavísinn algengi bylta </vt:lpstr>
      <vt:lpstr>Áhrif íhlutunar á gæðavísinn algengi ófullnægjandi verkjastillingar</vt:lpstr>
      <vt:lpstr>Áhrif íhlutunar á gæðavísinn algengi félagslegrar einangrunar</vt:lpstr>
      <vt:lpstr>Breyting á gæðavísum sem íhlutun beindist ekki að</vt:lpstr>
      <vt:lpstr>Ályktanir</vt:lpstr>
      <vt:lpstr>Staðan í dag</vt:lpstr>
      <vt:lpstr>Kærar þakkir fyrir áheyrnina</vt:lpstr>
    </vt:vector>
  </TitlesOfParts>
  <Company>HSU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Heimahjúkrun sem hlekkur í heilsugæsluþjónustu</dc:title>
  <dc:creator>Unnur Þormóðsdóttir</dc:creator>
  <cp:lastModifiedBy>Nína Hrönn Gunnarsdóttir</cp:lastModifiedBy>
  <cp:revision>13</cp:revision>
  <dcterms:created xsi:type="dcterms:W3CDTF">2016-03-04T10:21:30Z</dcterms:created>
  <dcterms:modified xsi:type="dcterms:W3CDTF">2016-04-15T08:53:49Z</dcterms:modified>
</cp:coreProperties>
</file>