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0"/>
  </p:notesMasterIdLst>
  <p:handoutMasterIdLst>
    <p:handoutMasterId r:id="rId41"/>
  </p:handoutMasterIdLst>
  <p:sldIdLst>
    <p:sldId id="401" r:id="rId2"/>
    <p:sldId id="442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36" r:id="rId13"/>
    <p:sldId id="411" r:id="rId14"/>
    <p:sldId id="438" r:id="rId15"/>
    <p:sldId id="439" r:id="rId16"/>
    <p:sldId id="440" r:id="rId17"/>
    <p:sldId id="441" r:id="rId18"/>
    <p:sldId id="412" r:id="rId19"/>
    <p:sldId id="413" r:id="rId20"/>
    <p:sldId id="414" r:id="rId21"/>
    <p:sldId id="415" r:id="rId22"/>
    <p:sldId id="416" r:id="rId23"/>
    <p:sldId id="437" r:id="rId24"/>
    <p:sldId id="417" r:id="rId25"/>
    <p:sldId id="418" r:id="rId26"/>
    <p:sldId id="431" r:id="rId27"/>
    <p:sldId id="435" r:id="rId28"/>
    <p:sldId id="432" r:id="rId29"/>
    <p:sldId id="433" r:id="rId30"/>
    <p:sldId id="419" r:id="rId31"/>
    <p:sldId id="422" r:id="rId32"/>
    <p:sldId id="425" r:id="rId33"/>
    <p:sldId id="426" r:id="rId34"/>
    <p:sldId id="427" r:id="rId35"/>
    <p:sldId id="429" r:id="rId36"/>
    <p:sldId id="430" r:id="rId37"/>
    <p:sldId id="296" r:id="rId38"/>
    <p:sldId id="396" r:id="rId39"/>
  </p:sldIdLst>
  <p:sldSz cx="12192000" cy="6858000"/>
  <p:notesSz cx="6797675" cy="9926638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7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>
        <p:scale>
          <a:sx n="50" d="100"/>
          <a:sy n="50" d="100"/>
        </p:scale>
        <p:origin x="-1506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0E2A00-A856-4610-A5A6-1079155E4404}" type="datetimeFigureOut">
              <a:rPr lang="en-US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6EF5B7-D5F4-46C6-B426-26E70432C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89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D227A9-3F8F-45AD-ABA5-C0B44B4C8DA6}" type="datetimeFigureOut">
              <a:rPr lang="en-US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628650"/>
            <a:ext cx="4795837" cy="2698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9884" y="3474323"/>
            <a:ext cx="6117908" cy="57078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65CE40-26E0-4AA6-B562-7642567EB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3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getur</a:t>
            </a:r>
            <a:r>
              <a:rPr lang="en-US" dirty="0" smtClean="0"/>
              <a:t> GEM nurse </a:t>
            </a:r>
            <a:r>
              <a:rPr lang="en-US" dirty="0" err="1" smtClean="0"/>
              <a:t>bæði</a:t>
            </a:r>
            <a:r>
              <a:rPr lang="en-US" dirty="0" smtClean="0"/>
              <a:t> </a:t>
            </a:r>
            <a:r>
              <a:rPr lang="en-US" dirty="0" err="1" smtClean="0"/>
              <a:t>verið</a:t>
            </a:r>
            <a:r>
              <a:rPr lang="en-US" dirty="0" smtClean="0"/>
              <a:t> </a:t>
            </a:r>
            <a:r>
              <a:rPr lang="en-US" dirty="0" err="1" smtClean="0"/>
              <a:t>bráðahjúkrunarfræðingur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sérhæfir</a:t>
            </a:r>
            <a:r>
              <a:rPr lang="en-US" dirty="0" smtClean="0"/>
              <a:t> sig í </a:t>
            </a:r>
            <a:r>
              <a:rPr lang="en-US" dirty="0" err="1" smtClean="0"/>
              <a:t>öldrunarhjúkrun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sérfræðingur</a:t>
            </a:r>
            <a:r>
              <a:rPr lang="en-US" dirty="0" smtClean="0"/>
              <a:t> í </a:t>
            </a:r>
            <a:r>
              <a:rPr lang="en-US" dirty="0" err="1" smtClean="0"/>
              <a:t>öldrunarhjúkrun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fær</a:t>
            </a:r>
            <a:r>
              <a:rPr lang="en-US" dirty="0" smtClean="0"/>
              <a:t> </a:t>
            </a:r>
            <a:r>
              <a:rPr lang="en-US" dirty="0" err="1" smtClean="0"/>
              <a:t>þjálfun</a:t>
            </a:r>
            <a:r>
              <a:rPr lang="en-US" dirty="0" smtClean="0"/>
              <a:t> í </a:t>
            </a:r>
            <a:r>
              <a:rPr lang="en-US" dirty="0" err="1" smtClean="0"/>
              <a:t>bráðahjúkrun</a:t>
            </a:r>
            <a:r>
              <a:rPr lang="is-IS" dirty="0" smtClean="0"/>
              <a:t>- </a:t>
            </a:r>
            <a:r>
              <a:rPr lang="en-US" dirty="0" smtClean="0"/>
              <a:t>Primer </a:t>
            </a:r>
            <a:r>
              <a:rPr lang="en-US" dirty="0" err="1" smtClean="0"/>
              <a:t>hjúkrunarfræðingur</a:t>
            </a:r>
            <a:r>
              <a:rPr lang="en-US" dirty="0" smtClean="0"/>
              <a:t> </a:t>
            </a:r>
            <a:r>
              <a:rPr lang="en-US" dirty="0" err="1" smtClean="0"/>
              <a:t>skimar</a:t>
            </a:r>
            <a:r>
              <a:rPr lang="en-US" dirty="0" smtClean="0"/>
              <a:t> </a:t>
            </a:r>
            <a:r>
              <a:rPr lang="en-US" dirty="0" err="1" smtClean="0"/>
              <a:t>hinn</a:t>
            </a:r>
            <a:r>
              <a:rPr lang="en-US" dirty="0" smtClean="0"/>
              <a:t> </a:t>
            </a:r>
            <a:r>
              <a:rPr lang="en-US" dirty="0" err="1" smtClean="0"/>
              <a:t>aldraða</a:t>
            </a:r>
            <a:r>
              <a:rPr lang="en-US" dirty="0" smtClean="0"/>
              <a:t> </a:t>
            </a:r>
            <a:r>
              <a:rPr lang="en-US" dirty="0" err="1" smtClean="0"/>
              <a:t>sjúkling</a:t>
            </a:r>
            <a:r>
              <a:rPr lang="en-US" dirty="0" smtClean="0"/>
              <a:t> </a:t>
            </a:r>
            <a:r>
              <a:rPr lang="en-US" dirty="0" err="1" smtClean="0"/>
              <a:t>fljótlegaeftir</a:t>
            </a:r>
            <a:r>
              <a:rPr lang="en-US" dirty="0" smtClean="0"/>
              <a:t> </a:t>
            </a:r>
            <a:r>
              <a:rPr lang="en-US" dirty="0" err="1" smtClean="0"/>
              <a:t>komu</a:t>
            </a:r>
            <a:r>
              <a:rPr lang="en-US" dirty="0" smtClean="0"/>
              <a:t> (</a:t>
            </a:r>
            <a:r>
              <a:rPr lang="en-US" dirty="0" err="1" smtClean="0"/>
              <a:t>inna</a:t>
            </a:r>
            <a:r>
              <a:rPr lang="en-US" dirty="0" smtClean="0"/>
              <a:t> 2 </a:t>
            </a:r>
            <a:r>
              <a:rPr lang="en-US" dirty="0" err="1" smtClean="0"/>
              <a:t>klst</a:t>
            </a:r>
            <a:r>
              <a:rPr lang="en-US" dirty="0" smtClean="0"/>
              <a:t>)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interRAI</a:t>
            </a:r>
            <a:r>
              <a:rPr lang="en-US" dirty="0" smtClean="0"/>
              <a:t> BM </a:t>
            </a:r>
            <a:r>
              <a:rPr lang="en-US" dirty="0" err="1" smtClean="0"/>
              <a:t>skimun</a:t>
            </a:r>
            <a:r>
              <a:rPr lang="en-US" dirty="0" smtClean="0"/>
              <a:t>. </a:t>
            </a:r>
            <a:r>
              <a:rPr lang="en-US" dirty="0" err="1" smtClean="0"/>
              <a:t>Fái</a:t>
            </a:r>
            <a:r>
              <a:rPr lang="en-US" dirty="0" smtClean="0"/>
              <a:t> </a:t>
            </a:r>
            <a:r>
              <a:rPr lang="en-US" dirty="0" err="1" smtClean="0"/>
              <a:t>einstaklingur</a:t>
            </a:r>
            <a:r>
              <a:rPr lang="en-US" dirty="0" smtClean="0"/>
              <a:t> </a:t>
            </a:r>
            <a:r>
              <a:rPr lang="en-US" dirty="0" err="1" smtClean="0"/>
              <a:t>yfir</a:t>
            </a:r>
            <a:r>
              <a:rPr lang="en-US" dirty="0" smtClean="0"/>
              <a:t> 3 </a:t>
            </a:r>
            <a:r>
              <a:rPr lang="en-US" dirty="0" err="1" smtClean="0"/>
              <a:t>er</a:t>
            </a:r>
            <a:r>
              <a:rPr lang="en-US" dirty="0" smtClean="0"/>
              <a:t> GEM </a:t>
            </a:r>
            <a:r>
              <a:rPr lang="en-US" dirty="0" err="1" smtClean="0"/>
              <a:t>hjfr</a:t>
            </a:r>
            <a:r>
              <a:rPr lang="en-US" dirty="0" smtClean="0"/>
              <a:t>. </a:t>
            </a:r>
            <a:r>
              <a:rPr lang="en-US" dirty="0" err="1" smtClean="0"/>
              <a:t>Látinn</a:t>
            </a:r>
            <a:r>
              <a:rPr lang="en-US" dirty="0" smtClean="0"/>
              <a:t> vita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r>
              <a:rPr lang="en-US" dirty="0" smtClean="0"/>
              <a:t> </a:t>
            </a:r>
            <a:r>
              <a:rPr lang="en-US" dirty="0" err="1" smtClean="0"/>
              <a:t>hann</a:t>
            </a:r>
            <a:r>
              <a:rPr lang="en-US" dirty="0" smtClean="0"/>
              <a:t> </a:t>
            </a:r>
            <a:r>
              <a:rPr lang="en-US" dirty="0" err="1" smtClean="0"/>
              <a:t>þá</a:t>
            </a:r>
            <a:r>
              <a:rPr lang="en-US" dirty="0" smtClean="0"/>
              <a:t> </a:t>
            </a:r>
            <a:r>
              <a:rPr lang="en-US" dirty="0" err="1" smtClean="0"/>
              <a:t>skoða</a:t>
            </a:r>
            <a:r>
              <a:rPr lang="en-US" dirty="0" smtClean="0"/>
              <a:t> </a:t>
            </a:r>
            <a:r>
              <a:rPr lang="en-US" dirty="0" err="1" smtClean="0"/>
              <a:t>sjúkling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fljótt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því</a:t>
            </a:r>
            <a:r>
              <a:rPr lang="en-US" dirty="0" smtClean="0"/>
              <a:t> </a:t>
            </a:r>
            <a:r>
              <a:rPr lang="en-US" dirty="0" err="1" smtClean="0"/>
              <a:t>verður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komið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gera</a:t>
            </a:r>
            <a:r>
              <a:rPr lang="en-US" dirty="0" smtClean="0"/>
              <a:t> mat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interRAI</a:t>
            </a:r>
            <a:r>
              <a:rPr lang="en-US" dirty="0" smtClean="0"/>
              <a:t> CA (contact assessment).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ástæða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innlagnar</a:t>
            </a:r>
            <a:r>
              <a:rPr lang="en-US" dirty="0" smtClean="0"/>
              <a:t> </a:t>
            </a:r>
            <a:r>
              <a:rPr lang="en-US" dirty="0" err="1" smtClean="0"/>
              <a:t>vegna</a:t>
            </a:r>
            <a:r>
              <a:rPr lang="en-US" dirty="0" smtClean="0"/>
              <a:t> </a:t>
            </a:r>
            <a:r>
              <a:rPr lang="en-US" dirty="0" err="1" smtClean="0"/>
              <a:t>bráðra</a:t>
            </a:r>
            <a:r>
              <a:rPr lang="en-US" dirty="0" smtClean="0"/>
              <a:t> </a:t>
            </a:r>
            <a:r>
              <a:rPr lang="en-US" dirty="0" err="1" smtClean="0"/>
              <a:t>veikinda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r>
              <a:rPr lang="en-US" dirty="0" smtClean="0"/>
              <a:t> GEM </a:t>
            </a:r>
            <a:r>
              <a:rPr lang="en-US" dirty="0" err="1" smtClean="0"/>
              <a:t>hjfr</a:t>
            </a:r>
            <a:r>
              <a:rPr lang="en-US" dirty="0" smtClean="0"/>
              <a:t>.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sjúklingi</a:t>
            </a:r>
            <a:r>
              <a:rPr lang="en-US" dirty="0" smtClean="0"/>
              <a:t> í </a:t>
            </a:r>
            <a:r>
              <a:rPr lang="en-US" dirty="0" err="1" smtClean="0"/>
              <a:t>ferli</a:t>
            </a:r>
            <a:r>
              <a:rPr lang="en-US" dirty="0" smtClean="0"/>
              <a:t>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spítala</a:t>
            </a:r>
            <a:r>
              <a:rPr lang="en-US" dirty="0" smtClean="0"/>
              <a:t> á </a:t>
            </a:r>
            <a:r>
              <a:rPr lang="en-US" dirty="0" err="1" smtClean="0"/>
              <a:t>viðeigandi</a:t>
            </a:r>
            <a:r>
              <a:rPr lang="en-US" dirty="0" smtClean="0"/>
              <a:t> </a:t>
            </a:r>
            <a:r>
              <a:rPr lang="en-US" dirty="0" err="1" smtClean="0"/>
              <a:t>þjónustustigi</a:t>
            </a:r>
            <a:r>
              <a:rPr lang="en-US" dirty="0" smtClean="0"/>
              <a:t>.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klár</a:t>
            </a:r>
            <a:r>
              <a:rPr lang="en-US" dirty="0" smtClean="0"/>
              <a:t> </a:t>
            </a:r>
            <a:r>
              <a:rPr lang="en-US" dirty="0" err="1" smtClean="0"/>
              <a:t>þörf</a:t>
            </a:r>
            <a:r>
              <a:rPr lang="en-US" dirty="0" smtClean="0"/>
              <a:t> </a:t>
            </a:r>
            <a:r>
              <a:rPr lang="en-US" dirty="0" err="1" smtClean="0"/>
              <a:t>fyrirsérhæfðri</a:t>
            </a:r>
            <a:r>
              <a:rPr lang="en-US" dirty="0" smtClean="0"/>
              <a:t> </a:t>
            </a:r>
            <a:r>
              <a:rPr lang="en-US" dirty="0" err="1" smtClean="0"/>
              <a:t>öldrunaruppvinnslu</a:t>
            </a:r>
            <a:r>
              <a:rPr lang="en-US" dirty="0" smtClean="0"/>
              <a:t> </a:t>
            </a:r>
            <a:r>
              <a:rPr lang="en-US" dirty="0" err="1" smtClean="0"/>
              <a:t>fær</a:t>
            </a:r>
            <a:r>
              <a:rPr lang="en-US" dirty="0" smtClean="0"/>
              <a:t> </a:t>
            </a:r>
            <a:r>
              <a:rPr lang="en-US" dirty="0" err="1" smtClean="0"/>
              <a:t>einstaklingur</a:t>
            </a:r>
            <a:r>
              <a:rPr lang="en-US" dirty="0" smtClean="0"/>
              <a:t> </a:t>
            </a:r>
            <a:r>
              <a:rPr lang="en-US" dirty="0" err="1" smtClean="0"/>
              <a:t>tíma</a:t>
            </a:r>
            <a:r>
              <a:rPr lang="en-US" dirty="0" smtClean="0"/>
              <a:t> á </a:t>
            </a:r>
            <a:r>
              <a:rPr lang="en-US" dirty="0" err="1" smtClean="0"/>
              <a:t>dagdeild</a:t>
            </a:r>
            <a:r>
              <a:rPr lang="en-US" dirty="0" smtClean="0"/>
              <a:t> á LKT </a:t>
            </a:r>
            <a:r>
              <a:rPr lang="en-US" dirty="0" err="1" smtClean="0"/>
              <a:t>innan</a:t>
            </a:r>
            <a:r>
              <a:rPr lang="en-US" dirty="0" smtClean="0"/>
              <a:t> 3 </a:t>
            </a:r>
            <a:r>
              <a:rPr lang="en-US" dirty="0" err="1" smtClean="0"/>
              <a:t>virkra</a:t>
            </a:r>
            <a:r>
              <a:rPr lang="en-US" dirty="0" smtClean="0"/>
              <a:t> </a:t>
            </a:r>
            <a:r>
              <a:rPr lang="en-US" dirty="0" err="1" smtClean="0"/>
              <a:t>daga</a:t>
            </a:r>
            <a:r>
              <a:rPr lang="en-US" dirty="0" smtClean="0"/>
              <a:t> (</a:t>
            </a:r>
            <a:r>
              <a:rPr lang="en-US" dirty="0" err="1" smtClean="0"/>
              <a:t>dæmi</a:t>
            </a:r>
            <a:r>
              <a:rPr lang="en-US" dirty="0" smtClean="0"/>
              <a:t>), í </a:t>
            </a:r>
            <a:r>
              <a:rPr lang="en-US" dirty="0" err="1" smtClean="0"/>
              <a:t>hjúkrunarmóttöku</a:t>
            </a:r>
            <a:r>
              <a:rPr lang="en-US" dirty="0" smtClean="0"/>
              <a:t> á L1, á </a:t>
            </a:r>
            <a:r>
              <a:rPr lang="en-US" dirty="0" err="1" smtClean="0"/>
              <a:t>minnismóttöku</a:t>
            </a:r>
            <a:r>
              <a:rPr lang="en-US" dirty="0" smtClean="0"/>
              <a:t> á L1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aðrar</a:t>
            </a:r>
            <a:r>
              <a:rPr lang="en-US" dirty="0" smtClean="0"/>
              <a:t> </a:t>
            </a:r>
            <a:r>
              <a:rPr lang="en-US" dirty="0" err="1" smtClean="0"/>
              <a:t>göngudeildarmóttökur</a:t>
            </a:r>
            <a:r>
              <a:rPr lang="en-US" dirty="0" smtClean="0"/>
              <a:t> á LSH, </a:t>
            </a:r>
            <a:r>
              <a:rPr lang="en-US" dirty="0" err="1" smtClean="0"/>
              <a:t>annars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vísað</a:t>
            </a:r>
            <a:r>
              <a:rPr lang="en-US" dirty="0" smtClean="0"/>
              <a:t> á </a:t>
            </a:r>
            <a:r>
              <a:rPr lang="en-US" dirty="0" err="1" smtClean="0"/>
              <a:t>heilsugæslu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heimahjúkrun</a:t>
            </a:r>
            <a:r>
              <a:rPr lang="en-US" dirty="0" smtClean="0"/>
              <a:t>.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ástæða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leggja</a:t>
            </a:r>
            <a:r>
              <a:rPr lang="en-US" dirty="0" smtClean="0"/>
              <a:t> </a:t>
            </a:r>
            <a:r>
              <a:rPr lang="en-US" dirty="0" err="1" smtClean="0"/>
              <a:t>einstakling</a:t>
            </a:r>
            <a:r>
              <a:rPr lang="en-US" dirty="0" smtClean="0"/>
              <a:t> inn </a:t>
            </a:r>
            <a:r>
              <a:rPr lang="en-US" dirty="0" err="1" smtClean="0"/>
              <a:t>þá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GEM </a:t>
            </a:r>
            <a:r>
              <a:rPr lang="en-US" dirty="0" err="1" smtClean="0"/>
              <a:t>hjfr</a:t>
            </a:r>
            <a:r>
              <a:rPr lang="en-US" dirty="0" smtClean="0"/>
              <a:t>. </a:t>
            </a:r>
            <a:r>
              <a:rPr lang="en-US" dirty="0" err="1" smtClean="0"/>
              <a:t>gera</a:t>
            </a:r>
            <a:r>
              <a:rPr lang="en-US" dirty="0" smtClean="0"/>
              <a:t> </a:t>
            </a:r>
            <a:r>
              <a:rPr lang="en-US" dirty="0" err="1" smtClean="0"/>
              <a:t>ráðgjafabeiðni</a:t>
            </a:r>
            <a:r>
              <a:rPr lang="en-US" dirty="0" smtClean="0"/>
              <a:t> á </a:t>
            </a:r>
            <a:r>
              <a:rPr lang="en-US" dirty="0" err="1" smtClean="0"/>
              <a:t>öldrunarteymi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r>
              <a:rPr lang="en-US" dirty="0" smtClean="0"/>
              <a:t> </a:t>
            </a:r>
            <a:r>
              <a:rPr lang="en-US" dirty="0" err="1" smtClean="0"/>
              <a:t>þá</a:t>
            </a:r>
            <a:r>
              <a:rPr lang="en-US" dirty="0" smtClean="0"/>
              <a:t> </a:t>
            </a:r>
            <a:r>
              <a:rPr lang="en-US" dirty="0" err="1" smtClean="0"/>
              <a:t>sjá</a:t>
            </a:r>
            <a:r>
              <a:rPr lang="en-US" dirty="0" smtClean="0"/>
              <a:t> </a:t>
            </a:r>
            <a:r>
              <a:rPr lang="en-US" dirty="0" err="1" smtClean="0"/>
              <a:t>sjúkling</a:t>
            </a:r>
            <a:r>
              <a:rPr lang="en-US" dirty="0" smtClean="0"/>
              <a:t> á </a:t>
            </a:r>
            <a:r>
              <a:rPr lang="en-US" dirty="0" err="1" smtClean="0"/>
              <a:t>legudeild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 2-3 </a:t>
            </a:r>
            <a:r>
              <a:rPr lang="en-US" dirty="0" err="1" smtClean="0"/>
              <a:t>daga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Það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GEM </a:t>
            </a:r>
            <a:r>
              <a:rPr lang="en-US" dirty="0" err="1" smtClean="0"/>
              <a:t>hjfr</a:t>
            </a:r>
            <a:r>
              <a:rPr lang="en-US" dirty="0" smtClean="0"/>
              <a:t>. </a:t>
            </a:r>
            <a:r>
              <a:rPr lang="en-US" dirty="0" err="1" smtClean="0"/>
              <a:t>sinnir</a:t>
            </a:r>
            <a:r>
              <a:rPr lang="en-US" dirty="0" smtClean="0"/>
              <a:t> </a:t>
            </a:r>
            <a:r>
              <a:rPr lang="en-US" dirty="0" err="1" smtClean="0"/>
              <a:t>öldrunarmálum</a:t>
            </a:r>
            <a:r>
              <a:rPr lang="en-US" dirty="0" smtClean="0"/>
              <a:t> á BMT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hefur</a:t>
            </a:r>
            <a:r>
              <a:rPr lang="en-US" dirty="0" smtClean="0"/>
              <a:t> </a:t>
            </a:r>
            <a:r>
              <a:rPr lang="en-US" dirty="0" err="1" smtClean="0"/>
              <a:t>sambandvið</a:t>
            </a:r>
            <a:r>
              <a:rPr lang="en-US" dirty="0" smtClean="0"/>
              <a:t> </a:t>
            </a:r>
            <a:r>
              <a:rPr lang="en-US" dirty="0" err="1" smtClean="0"/>
              <a:t>öldrunarteymi</a:t>
            </a:r>
            <a:r>
              <a:rPr lang="en-US" dirty="0" smtClean="0"/>
              <a:t> </a:t>
            </a:r>
            <a:r>
              <a:rPr lang="en-US" dirty="0" err="1" smtClean="0"/>
              <a:t>eftir</a:t>
            </a:r>
            <a:r>
              <a:rPr lang="en-US" dirty="0" smtClean="0"/>
              <a:t> </a:t>
            </a:r>
            <a:r>
              <a:rPr lang="en-US" dirty="0" err="1" smtClean="0"/>
              <a:t>þörfum</a:t>
            </a:r>
            <a:r>
              <a:rPr lang="en-US" dirty="0" smtClean="0"/>
              <a:t> en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deildarlæknar</a:t>
            </a:r>
            <a:r>
              <a:rPr lang="en-US" dirty="0" smtClean="0"/>
              <a:t> á BMT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hringi</a:t>
            </a:r>
            <a:r>
              <a:rPr lang="en-US" dirty="0" smtClean="0"/>
              <a:t> </a:t>
            </a:r>
            <a:r>
              <a:rPr lang="en-US" dirty="0" err="1" smtClean="0"/>
              <a:t>beint</a:t>
            </a:r>
            <a:r>
              <a:rPr lang="en-US" dirty="0" smtClean="0"/>
              <a:t> í </a:t>
            </a:r>
            <a:r>
              <a:rPr lang="en-US" dirty="0" err="1" smtClean="0"/>
              <a:t>deildarlækni</a:t>
            </a:r>
            <a:r>
              <a:rPr lang="en-US" dirty="0" smtClean="0"/>
              <a:t> á </a:t>
            </a:r>
            <a:r>
              <a:rPr lang="en-US" dirty="0" err="1" smtClean="0"/>
              <a:t>öldrunarsviði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nú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. </a:t>
            </a:r>
            <a:r>
              <a:rPr lang="en-US" dirty="0" err="1" smtClean="0"/>
              <a:t>Mikil</a:t>
            </a:r>
            <a:r>
              <a:rPr lang="en-US" dirty="0" smtClean="0"/>
              <a:t> </a:t>
            </a:r>
            <a:r>
              <a:rPr lang="en-US" dirty="0" err="1" smtClean="0"/>
              <a:t>hagræðing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, </a:t>
            </a:r>
            <a:r>
              <a:rPr lang="en-US" dirty="0" err="1" smtClean="0"/>
              <a:t>bæði</a:t>
            </a:r>
            <a:r>
              <a:rPr lang="en-US" dirty="0" smtClean="0"/>
              <a:t> á BMT </a:t>
            </a:r>
            <a:r>
              <a:rPr lang="en-US" dirty="0" err="1" smtClean="0"/>
              <a:t>og</a:t>
            </a:r>
            <a:r>
              <a:rPr lang="en-US" dirty="0" smtClean="0"/>
              <a:t> í </a:t>
            </a:r>
            <a:r>
              <a:rPr lang="en-US" dirty="0" err="1" smtClean="0"/>
              <a:t>öldrunarteymi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sjúklinga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GEM </a:t>
            </a:r>
            <a:r>
              <a:rPr lang="en-US" dirty="0" err="1" smtClean="0"/>
              <a:t>hjfr</a:t>
            </a:r>
            <a:r>
              <a:rPr lang="en-US" dirty="0" smtClean="0"/>
              <a:t> </a:t>
            </a:r>
            <a:r>
              <a:rPr lang="en-US" dirty="0" err="1" smtClean="0"/>
              <a:t>sendir</a:t>
            </a:r>
            <a:r>
              <a:rPr lang="en-US" dirty="0" smtClean="0"/>
              <a:t> </a:t>
            </a:r>
            <a:r>
              <a:rPr lang="en-US" dirty="0" err="1" smtClean="0"/>
              <a:t>heim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send </a:t>
            </a:r>
            <a:r>
              <a:rPr lang="en-US" dirty="0" err="1" smtClean="0"/>
              <a:t>stutt</a:t>
            </a:r>
            <a:r>
              <a:rPr lang="en-US" dirty="0" smtClean="0"/>
              <a:t> </a:t>
            </a:r>
            <a:r>
              <a:rPr lang="en-US" dirty="0" err="1" smtClean="0"/>
              <a:t>nóta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niðurstöðum</a:t>
            </a:r>
            <a:r>
              <a:rPr lang="en-US" dirty="0" smtClean="0"/>
              <a:t> </a:t>
            </a:r>
            <a:r>
              <a:rPr lang="en-US" dirty="0" err="1" smtClean="0"/>
              <a:t>úr</a:t>
            </a:r>
            <a:r>
              <a:rPr lang="en-US" dirty="0" smtClean="0"/>
              <a:t> CA á </a:t>
            </a:r>
            <a:r>
              <a:rPr lang="en-US" dirty="0" err="1" smtClean="0"/>
              <a:t>heimahjúkrun</a:t>
            </a:r>
            <a:r>
              <a:rPr lang="en-US" dirty="0" smtClean="0"/>
              <a:t> </a:t>
            </a:r>
            <a:r>
              <a:rPr lang="en-US" dirty="0" err="1" smtClean="0"/>
              <a:t>ef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á </a:t>
            </a:r>
            <a:r>
              <a:rPr lang="en-US" dirty="0" err="1" smtClean="0"/>
              <a:t>og</a:t>
            </a:r>
            <a:r>
              <a:rPr lang="en-US" dirty="0" smtClean="0"/>
              <a:t> á </a:t>
            </a:r>
            <a:r>
              <a:rPr lang="en-US" dirty="0" err="1" smtClean="0"/>
              <a:t>heilsugæslu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stuðla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samþættingu</a:t>
            </a:r>
            <a:r>
              <a:rPr lang="en-US" dirty="0" smtClean="0"/>
              <a:t> </a:t>
            </a:r>
            <a:r>
              <a:rPr lang="en-US" dirty="0" err="1" smtClean="0"/>
              <a:t>milli</a:t>
            </a:r>
            <a:r>
              <a:rPr lang="en-US" dirty="0" smtClean="0"/>
              <a:t> </a:t>
            </a:r>
            <a:r>
              <a:rPr lang="en-US" dirty="0" err="1" smtClean="0"/>
              <a:t>þjónustustiga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CE40-26E0-4AA6-B562-7642567EB05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536 sem fara i gegn á ári ef 17</a:t>
            </a:r>
            <a:r>
              <a:rPr lang="is-IS" baseline="0" dirty="0" smtClean="0"/>
              <a:t> dagar að meðaltali</a:t>
            </a:r>
            <a:endParaRPr lang="is-IS" dirty="0" smtClean="0"/>
          </a:p>
          <a:p>
            <a:r>
              <a:rPr lang="is-IS" dirty="0" smtClean="0"/>
              <a:t>760 sem fara í gegn ef 12 dagar að meðaltali miðað</a:t>
            </a:r>
            <a:r>
              <a:rPr lang="is-IS" baseline="0" dirty="0" smtClean="0"/>
              <a:t> við 25 rúma deild – munar um 224 aukainnlagnir á ári á einni deild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CE40-26E0-4AA6-B562-7642567EB05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4E5230-D519-4AA1-B96E-71E51B8BA15B}" type="slidenum">
              <a:rPr lang="en-GB" sz="1200"/>
              <a:pPr algn="r"/>
              <a:t>31</a:t>
            </a:fld>
            <a:endParaRPr lang="en-GB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Framework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Chair of ED working group</a:t>
            </a: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B71EE-E54D-4E04-9AAB-4FAB7BC96DF7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BDCB87-11EB-402B-87A7-BF09770A4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A5D2-0948-4776-9783-57FDBF47F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C444-22F7-471E-85DC-124E9C6B7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A3B-CC3F-4AB0-B595-85E26813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2DB2-6C12-4D7D-98E1-DE65E7DFE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ACF2-AE30-432C-8F10-4B8AA7D3D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C9D3-F8B8-4190-A0BF-BBE5F8C06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CC64-E74C-4118-9721-617840761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4/15/2016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BBDCB87-11EB-402B-87A7-BF09770A4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4/15/2016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Guðlaug Rakel Guðjónsdóttir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BDCB87-11EB-402B-87A7-BF09770A48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9827260" y="5021921"/>
            <a:ext cx="1919661" cy="1343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>
            <a:normAutofit fontScale="70000" lnSpcReduction="20000"/>
          </a:bodyPr>
          <a:lstStyle/>
          <a:p>
            <a:r>
              <a:rPr lang="is-IS" dirty="0" smtClean="0"/>
              <a:t>Hilmar Kjartansson</a:t>
            </a:r>
          </a:p>
          <a:p>
            <a:r>
              <a:rPr lang="is-IS" dirty="0" smtClean="0"/>
              <a:t>FACEM, </a:t>
            </a:r>
          </a:p>
          <a:p>
            <a:r>
              <a:rPr lang="is-IS" dirty="0" smtClean="0"/>
              <a:t>Bráðalæknir</a:t>
            </a:r>
          </a:p>
          <a:p>
            <a:r>
              <a:rPr lang="is-IS" dirty="0" smtClean="0"/>
              <a:t>Yfirlæknir BMT</a:t>
            </a:r>
          </a:p>
          <a:p>
            <a:r>
              <a:rPr lang="is-IS" dirty="0" smtClean="0"/>
              <a:t>LSH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920389-A8A5-442C-B834-C19CB94468E9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s-IS" smtClean="0"/>
              <a:t>  Fráflæði </a:t>
            </a:r>
            <a:r>
              <a:rPr lang="is-IS"/>
              <a:t>aldraðra </a:t>
            </a:r>
            <a:r>
              <a:rPr lang="is-IS" smtClean="0"/>
              <a:t>af sjúkrahúsum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90 ára og eldri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D64B-2049-4551-9F70-6B5A7E0C83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89AEEB-D187-4A33-BD02-D8D287ED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2012 – 95 einstaklingar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659040" cy="4525963"/>
          </a:xfrm>
        </p:spPr>
        <p:txBody>
          <a:bodyPr/>
          <a:lstStyle/>
          <a:p>
            <a:r>
              <a:rPr lang="is-IS" dirty="0" smtClean="0"/>
              <a:t>2015 – Framreiknað í 413 yfir árið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Inserted picture RelID:8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99" y="2751584"/>
            <a:ext cx="5568619" cy="2808312"/>
          </a:xfrm>
          <a:prstGeom prst="rect">
            <a:avLst/>
          </a:prstGeom>
        </p:spPr>
      </p:pic>
      <p:pic>
        <p:nvPicPr>
          <p:cNvPr id="8" name="Picture 7" descr="Inserted picture RelID: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0" y="2918232"/>
            <a:ext cx="4400550" cy="22919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Heim eða innlögn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91B-BF05-4835-9E83-FF44CD1240CE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" name="Content Placeholder 14" descr="Inserted picture RelID: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86202"/>
            <a:ext cx="4999038" cy="2895196"/>
          </a:xfrm>
          <a:prstGeom prst="rect">
            <a:avLst/>
          </a:prstGeom>
        </p:spPr>
      </p:pic>
      <p:pic>
        <p:nvPicPr>
          <p:cNvPr id="14" name="Content Placeholder 13" descr="Inserted picture RelID:1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216650" y="1764172"/>
            <a:ext cx="5384800" cy="31883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Heim eða innlögn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91B-BF05-4835-9E83-FF44CD1240CE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Content Placeholder 14" descr="Inserted picture RelID: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86202"/>
            <a:ext cx="4999038" cy="2895196"/>
          </a:xfrm>
          <a:prstGeom prst="rect">
            <a:avLst/>
          </a:prstGeom>
        </p:spPr>
      </p:pic>
      <p:pic>
        <p:nvPicPr>
          <p:cNvPr id="14" name="Content Placeholder 13" descr="Inserted picture RelID:1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216650" y="1764172"/>
            <a:ext cx="5384800" cy="31883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132764" y="3957851"/>
            <a:ext cx="4544705" cy="27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44268" y="3086669"/>
            <a:ext cx="4544705" cy="27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Hindrað flæði og sequential access block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9DD-729A-4C6F-A70A-C73EF24A46B4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Teppt flæði af BMT á bráðalegudeildir</a:t>
            </a:r>
          </a:p>
          <a:p>
            <a:r>
              <a:rPr lang="is-IS" dirty="0" smtClean="0"/>
              <a:t>Teppt flæði af bráðalegudeildum á öldrunar- og endurhæfingardeildir</a:t>
            </a:r>
          </a:p>
          <a:p>
            <a:r>
              <a:rPr lang="is-IS" dirty="0" smtClean="0"/>
              <a:t>Teppt flæði af öldrunar- og endurhæfingardeildum </a:t>
            </a:r>
          </a:p>
          <a:p>
            <a:pPr lvl="1"/>
            <a:r>
              <a:rPr lang="is-IS" dirty="0" smtClean="0"/>
              <a:t>Á hjúkrunarheimili </a:t>
            </a:r>
          </a:p>
          <a:p>
            <a:pPr lvl="1"/>
            <a:r>
              <a:rPr lang="is-IS" dirty="0" smtClean="0"/>
              <a:t>Í úrræði heim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328614"/>
            <a:ext cx="112014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899BB4-98F7-4FB6-8126-F5C74F21AAFA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22" y="2226423"/>
            <a:ext cx="5087156" cy="332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912" y="2169994"/>
            <a:ext cx="4844737" cy="324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433" y="745012"/>
            <a:ext cx="10277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2DB2-6C12-4D7D-98E1-DE65E7DFE4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050" y="1037230"/>
            <a:ext cx="10108015" cy="420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Framboð og eftirspurn í ójafnvægi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2DB2-6C12-4D7D-98E1-DE65E7DFE4B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Bið og framboð á hjúkrunarrými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35DA-B315-471B-BADD-3DC95E53CB5A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6531" y="2309812"/>
            <a:ext cx="45243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78600" y="2368448"/>
            <a:ext cx="4999038" cy="27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57449A-2123-4888-985E-002D8349F8D8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477" y="188640"/>
            <a:ext cx="9682427" cy="57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ED4D-C5A4-4791-BC2C-EBB049AFDB1F}" type="datetime1">
              <a:rPr lang="en-US" smtClean="0"/>
              <a:t>4/15/2016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2DB2-6C12-4D7D-98E1-DE65E7DFE4B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317301"/>
            <a:ext cx="6286500" cy="631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Staðan á </a:t>
            </a:r>
            <a:r>
              <a:rPr lang="is-IS" dirty="0" err="1" smtClean="0"/>
              <a:t>Lsh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7804-4D8C-4684-B3AA-A30A5D1EC2FB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2496696"/>
            <a:ext cx="4999038" cy="24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915" y="1268761"/>
            <a:ext cx="6248896" cy="314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95B389-9121-4580-99DB-437EE3B29B2B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8" y="188640"/>
            <a:ext cx="6182396" cy="61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 TIL RÁÐA?????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AD2C-841B-4CBC-A802-114D6A6B42F7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Minnka þörfina á innlögnum</a:t>
            </a:r>
          </a:p>
          <a:p>
            <a:endParaRPr lang="is-IS" dirty="0" smtClean="0"/>
          </a:p>
          <a:p>
            <a:r>
              <a:rPr lang="is-IS" dirty="0" smtClean="0"/>
              <a:t>Á BMT – bæta nálgun á algengum vandamálum</a:t>
            </a:r>
          </a:p>
          <a:p>
            <a:endParaRPr lang="is-IS" dirty="0" smtClean="0"/>
          </a:p>
          <a:p>
            <a:r>
              <a:rPr lang="is-IS" dirty="0" smtClean="0"/>
              <a:t>Fjölga rúmum á spítalanum</a:t>
            </a:r>
          </a:p>
          <a:p>
            <a:endParaRPr lang="is-IS" dirty="0" smtClean="0"/>
          </a:p>
          <a:p>
            <a:r>
              <a:rPr lang="is-IS" dirty="0" smtClean="0"/>
              <a:t>Bætt flæði frá spítalanum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 TIL RÁÐA?????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AD2C-841B-4CBC-A802-114D6A6B42F7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Minnka þörfina á innlögnum</a:t>
            </a:r>
          </a:p>
          <a:p>
            <a:pPr lvl="1"/>
            <a:r>
              <a:rPr lang="is-IS" dirty="0" smtClean="0"/>
              <a:t>Leysa vandamálin án flutnings á BMT</a:t>
            </a:r>
          </a:p>
          <a:p>
            <a:pPr lvl="1"/>
            <a:r>
              <a:rPr lang="is-IS" dirty="0" smtClean="0"/>
              <a:t>Heimahjúkrun og önnur þjónusta sem eykur færni aldraðra heima</a:t>
            </a:r>
          </a:p>
          <a:p>
            <a:pPr lvl="1"/>
            <a:r>
              <a:rPr lang="is-IS" dirty="0" smtClean="0"/>
              <a:t>Einkaþjálfun heima fyrir?</a:t>
            </a:r>
          </a:p>
          <a:p>
            <a:pPr lvl="1"/>
            <a:r>
              <a:rPr lang="is-IS" dirty="0" smtClean="0"/>
              <a:t>Skilgreina þann hóp sem leitar mest á BMT og halda betur utan um hann</a:t>
            </a:r>
          </a:p>
          <a:p>
            <a:r>
              <a:rPr lang="is-IS" dirty="0" smtClean="0"/>
              <a:t>Á BMT</a:t>
            </a:r>
          </a:p>
          <a:p>
            <a:pPr lvl="1"/>
            <a:r>
              <a:rPr lang="is-IS" dirty="0" smtClean="0"/>
              <a:t>Bæta greiningarvinnu og úrræði til útskriftar</a:t>
            </a:r>
          </a:p>
          <a:p>
            <a:r>
              <a:rPr lang="is-IS" dirty="0" smtClean="0"/>
              <a:t>Fjölga rúmum á spítalanum</a:t>
            </a:r>
          </a:p>
          <a:p>
            <a:pPr lvl="1"/>
            <a:r>
              <a:rPr lang="is-IS" dirty="0" smtClean="0"/>
              <a:t>Virk sjúkrarúm</a:t>
            </a:r>
          </a:p>
          <a:p>
            <a:pPr lvl="1"/>
            <a:r>
              <a:rPr lang="is-IS" dirty="0" smtClean="0"/>
              <a:t>Straumlínulögun ferla</a:t>
            </a:r>
          </a:p>
          <a:p>
            <a:r>
              <a:rPr lang="is-IS" dirty="0" smtClean="0"/>
              <a:t>Bætt flæði frá spítalanum</a:t>
            </a:r>
          </a:p>
          <a:p>
            <a:pPr lvl="1"/>
            <a:r>
              <a:rPr lang="is-IS" dirty="0" smtClean="0"/>
              <a:t>Aukin þjónusta heima</a:t>
            </a:r>
          </a:p>
          <a:p>
            <a:pPr lvl="1"/>
            <a:r>
              <a:rPr lang="is-IS" dirty="0" smtClean="0"/>
              <a:t>Aukið framboð hvíldarinnlagna</a:t>
            </a:r>
          </a:p>
          <a:p>
            <a:pPr lvl="1"/>
            <a:r>
              <a:rPr lang="is-IS" dirty="0" smtClean="0"/>
              <a:t>Aukið framboð hjúkrunarrýma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Úrlausnir - bráðar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4107-A617-4486-9029-56973CB638C3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Viðbragðsáætlun spítalans – álaginu dreift</a:t>
            </a:r>
          </a:p>
          <a:p>
            <a:r>
              <a:rPr lang="is-IS" dirty="0"/>
              <a:t>O</a:t>
            </a:r>
            <a:r>
              <a:rPr lang="is-IS" dirty="0" smtClean="0"/>
              <a:t>pna legupláss</a:t>
            </a:r>
          </a:p>
          <a:p>
            <a:pPr lvl="1"/>
            <a:r>
              <a:rPr lang="is-IS" dirty="0" smtClean="0"/>
              <a:t>Stytting legutíma</a:t>
            </a:r>
          </a:p>
          <a:p>
            <a:pPr lvl="1"/>
            <a:r>
              <a:rPr lang="is-IS" dirty="0" smtClean="0"/>
              <a:t>Tilfærsla göngudeilda</a:t>
            </a:r>
          </a:p>
          <a:p>
            <a:r>
              <a:rPr lang="is-IS" dirty="0" smtClean="0"/>
              <a:t>Stórefla göngudeildarstarfsemi</a:t>
            </a:r>
          </a:p>
          <a:p>
            <a:r>
              <a:rPr lang="is-IS" dirty="0" smtClean="0"/>
              <a:t>Tilraunaverkefni</a:t>
            </a:r>
          </a:p>
          <a:p>
            <a:pPr lvl="1"/>
            <a:r>
              <a:rPr lang="is-IS" dirty="0" smtClean="0"/>
              <a:t>ED </a:t>
            </a:r>
            <a:r>
              <a:rPr lang="is-IS" dirty="0" err="1" smtClean="0"/>
              <a:t>Screener</a:t>
            </a:r>
            <a:r>
              <a:rPr lang="is-IS" dirty="0" smtClean="0"/>
              <a:t> með öldrun</a:t>
            </a:r>
          </a:p>
          <a:p>
            <a:pPr lvl="1"/>
            <a:r>
              <a:rPr lang="is-IS" dirty="0" smtClean="0"/>
              <a:t>Manna öldrunarbíl sem fer í vitjanir</a:t>
            </a:r>
          </a:p>
          <a:p>
            <a:pPr lvl="2"/>
            <a:r>
              <a:rPr lang="is-IS" dirty="0" smtClean="0"/>
              <a:t>Getur leyst mál án þess að senda á </a:t>
            </a:r>
            <a:r>
              <a:rPr lang="is-IS" dirty="0" err="1" smtClean="0"/>
              <a:t>Bmt</a:t>
            </a:r>
            <a:r>
              <a:rPr lang="is-IS" dirty="0" smtClean="0"/>
              <a:t> eða til innlagnar</a:t>
            </a:r>
          </a:p>
          <a:p>
            <a:r>
              <a:rPr lang="is-IS" dirty="0" smtClean="0"/>
              <a:t>Greiningardeild LYF í Fossvogi</a:t>
            </a:r>
          </a:p>
          <a:p>
            <a:pPr lvl="1"/>
            <a:r>
              <a:rPr lang="is-IS" dirty="0" smtClean="0"/>
              <a:t>Þarf til að standast kröfur RCP</a:t>
            </a:r>
          </a:p>
          <a:p>
            <a:pPr lvl="1"/>
            <a:r>
              <a:rPr lang="is-IS" dirty="0" smtClean="0"/>
              <a:t>Hefur sýnt sig erlendis stytta meðallegutíma um 1.5 daga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Úrlausnir – meðal/langtíma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300" y="6191250"/>
            <a:ext cx="8256588" cy="244475"/>
          </a:xfrm>
        </p:spPr>
        <p:txBody>
          <a:bodyPr/>
          <a:lstStyle/>
          <a:p>
            <a:fld id="{2B2D00DF-14D8-4DBD-B441-0BA6177A0D57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62887" y="1647825"/>
            <a:ext cx="8723376" cy="4022724"/>
          </a:xfrm>
        </p:spPr>
        <p:txBody>
          <a:bodyPr>
            <a:noAutofit/>
          </a:bodyPr>
          <a:lstStyle/>
          <a:p>
            <a:r>
              <a:rPr lang="is-IS" sz="2000" dirty="0" smtClean="0"/>
              <a:t>Heilsugæslan</a:t>
            </a:r>
          </a:p>
          <a:p>
            <a:pPr lvl="1"/>
            <a:r>
              <a:rPr lang="is-IS" sz="2000" dirty="0" smtClean="0"/>
              <a:t>Betra aðgengi einstaklinga til að fá tíma</a:t>
            </a:r>
          </a:p>
          <a:p>
            <a:pPr lvl="1"/>
            <a:r>
              <a:rPr lang="is-IS" sz="2000" dirty="0" smtClean="0"/>
              <a:t>Fastir tímar sem sem  hægt er að bóka í  innan 24 tíma frá útskrift</a:t>
            </a:r>
          </a:p>
          <a:p>
            <a:pPr lvl="1"/>
            <a:r>
              <a:rPr lang="is-IS" sz="2000" dirty="0" smtClean="0"/>
              <a:t>Tryggð eftirfylgd vandamála þar sem fyrsta uppvinnsla fer fram á sjúkrahúsi</a:t>
            </a:r>
          </a:p>
          <a:p>
            <a:pPr lvl="1"/>
            <a:r>
              <a:rPr lang="is-IS" sz="2000" dirty="0" smtClean="0"/>
              <a:t>Stórefla</a:t>
            </a:r>
          </a:p>
          <a:p>
            <a:pPr lvl="2"/>
            <a:r>
              <a:rPr lang="is-IS" dirty="0" smtClean="0"/>
              <a:t>Heimahjúkrun</a:t>
            </a:r>
          </a:p>
          <a:p>
            <a:pPr lvl="2"/>
            <a:r>
              <a:rPr lang="is-IS" dirty="0" smtClean="0"/>
              <a:t>Sjúkra- og iðjuþjálfun heima</a:t>
            </a:r>
          </a:p>
          <a:p>
            <a:r>
              <a:rPr lang="is-IS" sz="2000" dirty="0" smtClean="0"/>
              <a:t>Hjúkrunarheimilin</a:t>
            </a:r>
          </a:p>
          <a:p>
            <a:pPr lvl="1"/>
            <a:r>
              <a:rPr lang="is-IS" sz="2000" dirty="0" smtClean="0"/>
              <a:t>Byrja að byggja</a:t>
            </a:r>
          </a:p>
          <a:p>
            <a:pPr lvl="1"/>
            <a:r>
              <a:rPr lang="is-IS" sz="2000" dirty="0" smtClean="0"/>
              <a:t>Núverandi áform nægja ekki til</a:t>
            </a:r>
          </a:p>
          <a:p>
            <a:r>
              <a:rPr lang="is-IS" sz="2000" dirty="0" smtClean="0"/>
              <a:t>Áframhaldandi aukin heimaþjónusta</a:t>
            </a:r>
          </a:p>
          <a:p>
            <a:pPr lvl="1"/>
            <a:r>
              <a:rPr lang="is-IS" sz="2000" dirty="0" smtClean="0"/>
              <a:t>Í samvinnu öldrunarþjónustu og heilsugæslunnar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Samvinna eftir Bráðadaginn í fyrra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CC64-E74C-4118-9721-61784076156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28700" y="1847851"/>
            <a:ext cx="6463781" cy="413587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Ávinningur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samstarfi</a:t>
            </a:r>
            <a:r>
              <a:rPr lang="en-US" sz="2000" dirty="0" smtClean="0"/>
              <a:t> </a:t>
            </a:r>
            <a:r>
              <a:rPr lang="en-US" sz="2000" dirty="0" err="1" smtClean="0"/>
              <a:t>við</a:t>
            </a:r>
            <a:r>
              <a:rPr lang="en-US" sz="2000" dirty="0" smtClean="0"/>
              <a:t> </a:t>
            </a:r>
            <a:r>
              <a:rPr lang="en-US" sz="2000" dirty="0" err="1" smtClean="0"/>
              <a:t>Kanadamenn</a:t>
            </a:r>
            <a:r>
              <a:rPr lang="en-US" sz="2000" dirty="0" smtClean="0"/>
              <a:t> um </a:t>
            </a:r>
            <a:r>
              <a:rPr lang="en-US" sz="2000" dirty="0" err="1" smtClean="0"/>
              <a:t>bráðaþjónustu</a:t>
            </a:r>
            <a:r>
              <a:rPr lang="en-US" sz="2000" dirty="0" smtClean="0"/>
              <a:t> </a:t>
            </a:r>
            <a:r>
              <a:rPr lang="en-US" sz="2000" dirty="0" err="1" smtClean="0"/>
              <a:t>fyrir</a:t>
            </a:r>
            <a:r>
              <a:rPr lang="en-US" sz="2000" dirty="0" smtClean="0"/>
              <a:t> </a:t>
            </a:r>
            <a:r>
              <a:rPr lang="en-US" sz="2000" dirty="0" err="1" smtClean="0"/>
              <a:t>aldraða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Í </a:t>
            </a:r>
            <a:r>
              <a:rPr lang="en-US" sz="2000" dirty="0" err="1" smtClean="0"/>
              <a:t>þróun</a:t>
            </a:r>
            <a:r>
              <a:rPr lang="en-US" sz="2000" dirty="0" smtClean="0"/>
              <a:t> </a:t>
            </a:r>
            <a:r>
              <a:rPr lang="en-US" sz="2000" dirty="0" err="1" smtClean="0"/>
              <a:t>þar</a:t>
            </a:r>
            <a:r>
              <a:rPr lang="en-US" sz="2000" dirty="0" smtClean="0"/>
              <a:t> í </a:t>
            </a:r>
            <a:r>
              <a:rPr lang="en-US" sz="2000" dirty="0" err="1" smtClean="0"/>
              <a:t>nokkur</a:t>
            </a:r>
            <a:r>
              <a:rPr lang="en-US" sz="2000" dirty="0" smtClean="0"/>
              <a:t> </a:t>
            </a:r>
            <a:r>
              <a:rPr lang="en-US" sz="2000" dirty="0" err="1" smtClean="0"/>
              <a:t>ár</a:t>
            </a:r>
            <a:endParaRPr lang="en-US" sz="2000" dirty="0" smtClean="0"/>
          </a:p>
          <a:p>
            <a:r>
              <a:rPr lang="en-US" sz="2000" dirty="0" err="1" smtClean="0"/>
              <a:t>Samstarfsverkefni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Nýta</a:t>
            </a:r>
            <a:r>
              <a:rPr lang="en-US" sz="2000" dirty="0" smtClean="0"/>
              <a:t> </a:t>
            </a:r>
            <a:r>
              <a:rPr lang="en-US" sz="2000" dirty="0" err="1" smtClean="0"/>
              <a:t>þeirra</a:t>
            </a:r>
            <a:r>
              <a:rPr lang="en-US" sz="2000" dirty="0" smtClean="0"/>
              <a:t> </a:t>
            </a:r>
            <a:r>
              <a:rPr lang="en-US" sz="2000" dirty="0" err="1" smtClean="0"/>
              <a:t>reynslu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úrræði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Nota </a:t>
            </a:r>
            <a:r>
              <a:rPr lang="en-US" sz="2000" dirty="0" err="1" smtClean="0"/>
              <a:t>kennsluefni</a:t>
            </a:r>
            <a:r>
              <a:rPr lang="en-US" sz="2000" dirty="0" smtClean="0"/>
              <a:t> </a:t>
            </a:r>
            <a:r>
              <a:rPr lang="en-US" sz="2000" dirty="0" err="1" smtClean="0"/>
              <a:t>frá</a:t>
            </a:r>
            <a:r>
              <a:rPr lang="en-US" sz="2000" dirty="0" smtClean="0"/>
              <a:t> </a:t>
            </a:r>
            <a:r>
              <a:rPr lang="en-US" sz="2000" dirty="0" err="1" smtClean="0"/>
              <a:t>þeim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Með</a:t>
            </a:r>
            <a:r>
              <a:rPr lang="en-US" sz="2000" dirty="0" smtClean="0"/>
              <a:t> </a:t>
            </a:r>
            <a:r>
              <a:rPr lang="en-US" sz="2000" dirty="0" err="1" smtClean="0"/>
              <a:t>þessu</a:t>
            </a:r>
            <a:r>
              <a:rPr lang="en-US" sz="2000" dirty="0" smtClean="0"/>
              <a:t> </a:t>
            </a:r>
            <a:r>
              <a:rPr lang="en-US" sz="2000" dirty="0" err="1" smtClean="0"/>
              <a:t>samstarfi</a:t>
            </a:r>
            <a:r>
              <a:rPr lang="en-US" sz="2000" dirty="0" smtClean="0"/>
              <a:t> </a:t>
            </a:r>
            <a:r>
              <a:rPr lang="en-US" sz="2000" dirty="0" err="1" smtClean="0"/>
              <a:t>verður</a:t>
            </a:r>
            <a:r>
              <a:rPr lang="en-US" sz="2000" dirty="0" smtClean="0"/>
              <a:t> </a:t>
            </a:r>
            <a:r>
              <a:rPr lang="en-US" sz="2000" dirty="0" err="1" smtClean="0"/>
              <a:t>verkefnið</a:t>
            </a:r>
            <a:r>
              <a:rPr lang="en-US" sz="2000" dirty="0" smtClean="0"/>
              <a:t> </a:t>
            </a:r>
            <a:r>
              <a:rPr lang="en-US" sz="2000" dirty="0" err="1" smtClean="0"/>
              <a:t>formlegt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þar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leiðandi</a:t>
            </a:r>
            <a:r>
              <a:rPr lang="en-US" sz="2000" dirty="0" smtClean="0"/>
              <a:t> </a:t>
            </a:r>
            <a:r>
              <a:rPr lang="en-US" sz="2000" dirty="0" err="1" smtClean="0"/>
              <a:t>meiri</a:t>
            </a:r>
            <a:r>
              <a:rPr lang="en-US" sz="2000" dirty="0" smtClean="0"/>
              <a:t> </a:t>
            </a:r>
            <a:r>
              <a:rPr lang="en-US" sz="2000" dirty="0" err="1" smtClean="0"/>
              <a:t>líkur</a:t>
            </a:r>
            <a:r>
              <a:rPr lang="en-US" sz="2000" dirty="0" smtClean="0"/>
              <a:t> á </a:t>
            </a:r>
            <a:r>
              <a:rPr lang="en-US" sz="2000" dirty="0" err="1" smtClean="0"/>
              <a:t>að</a:t>
            </a:r>
            <a:r>
              <a:rPr lang="en-US" sz="2000" dirty="0" smtClean="0"/>
              <a:t> </a:t>
            </a:r>
            <a:r>
              <a:rPr lang="en-US" sz="2000" dirty="0" err="1" smtClean="0"/>
              <a:t>það</a:t>
            </a:r>
            <a:r>
              <a:rPr lang="en-US" sz="2000" dirty="0" smtClean="0"/>
              <a:t> </a:t>
            </a:r>
            <a:r>
              <a:rPr lang="en-US" sz="2000" dirty="0" err="1" smtClean="0"/>
              <a:t>takist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takist</a:t>
            </a:r>
            <a:r>
              <a:rPr lang="en-US" sz="2000" dirty="0" smtClean="0"/>
              <a:t> vel.</a:t>
            </a:r>
          </a:p>
          <a:p>
            <a:r>
              <a:rPr lang="en-US" sz="2000" dirty="0" err="1" smtClean="0"/>
              <a:t>Þegar</a:t>
            </a:r>
            <a:r>
              <a:rPr lang="en-US" sz="2000" dirty="0" smtClean="0"/>
              <a:t> </a:t>
            </a:r>
            <a:r>
              <a:rPr lang="en-US" sz="2000" dirty="0" err="1" smtClean="0"/>
              <a:t>búið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að</a:t>
            </a:r>
            <a:r>
              <a:rPr lang="en-US" sz="2000" dirty="0" smtClean="0"/>
              <a:t> </a:t>
            </a:r>
            <a:r>
              <a:rPr lang="en-US" sz="2000" dirty="0" err="1" smtClean="0"/>
              <a:t>skuldbinda</a:t>
            </a:r>
            <a:r>
              <a:rPr lang="en-US" sz="2000" dirty="0" smtClean="0"/>
              <a:t> sig í </a:t>
            </a:r>
            <a:r>
              <a:rPr lang="en-US" sz="2000" dirty="0" err="1" smtClean="0"/>
              <a:t>slíkt</a:t>
            </a:r>
            <a:r>
              <a:rPr lang="en-US" sz="2000" dirty="0" smtClean="0"/>
              <a:t> </a:t>
            </a:r>
            <a:r>
              <a:rPr lang="en-US" sz="2000" dirty="0" err="1" smtClean="0"/>
              <a:t>verkefni</a:t>
            </a:r>
            <a:r>
              <a:rPr lang="en-US" sz="2000" dirty="0" smtClean="0"/>
              <a:t> </a:t>
            </a:r>
            <a:r>
              <a:rPr lang="en-US" sz="2000" dirty="0" err="1" smtClean="0"/>
              <a:t>þá</a:t>
            </a:r>
            <a:r>
              <a:rPr lang="en-US" sz="2000" dirty="0" smtClean="0"/>
              <a:t> </a:t>
            </a:r>
            <a:r>
              <a:rPr lang="en-US" sz="2000" dirty="0" err="1" smtClean="0"/>
              <a:t>eru</a:t>
            </a:r>
            <a:r>
              <a:rPr lang="en-US" sz="2000" dirty="0" smtClean="0"/>
              <a:t> </a:t>
            </a:r>
            <a:r>
              <a:rPr lang="en-US" sz="2000" dirty="0" err="1" smtClean="0"/>
              <a:t>allir</a:t>
            </a:r>
            <a:r>
              <a:rPr lang="en-US" sz="2000" dirty="0" smtClean="0"/>
              <a:t> </a:t>
            </a:r>
            <a:r>
              <a:rPr lang="en-US" sz="2000" dirty="0" err="1" smtClean="0"/>
              <a:t>hlutaðeigandi</a:t>
            </a:r>
            <a:r>
              <a:rPr lang="en-US" sz="2000" dirty="0" smtClean="0"/>
              <a:t> </a:t>
            </a:r>
            <a:r>
              <a:rPr lang="en-US" sz="2000" dirty="0" err="1" smtClean="0"/>
              <a:t>áhugasamari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skilvirkari</a:t>
            </a:r>
            <a:r>
              <a:rPr lang="en-US" sz="2000" dirty="0" smtClean="0"/>
              <a:t> 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80" y="1935480"/>
            <a:ext cx="26822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sjúklingana</a:t>
            </a:r>
            <a:r>
              <a:rPr lang="en-US" dirty="0" smtClean="0"/>
              <a:t> </a:t>
            </a:r>
            <a:r>
              <a:rPr lang="en-US" dirty="0" err="1" smtClean="0"/>
              <a:t>þýðir</a:t>
            </a:r>
            <a:r>
              <a:rPr lang="en-US" dirty="0" smtClean="0"/>
              <a:t> </a:t>
            </a:r>
            <a:r>
              <a:rPr lang="en-US" dirty="0" err="1" smtClean="0"/>
              <a:t>þetta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CC64-E74C-4118-9721-61784076156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77504" y="2473656"/>
            <a:ext cx="7620000" cy="2808027"/>
          </a:xfrm>
        </p:spPr>
        <p:txBody>
          <a:bodyPr/>
          <a:lstStyle/>
          <a:p>
            <a:pPr marL="342900" indent="-11430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Betri</a:t>
            </a:r>
            <a:r>
              <a:rPr lang="en-US" dirty="0" smtClean="0"/>
              <a:t> </a:t>
            </a:r>
            <a:r>
              <a:rPr lang="en-US" dirty="0" err="1" smtClean="0"/>
              <a:t>þjónusta</a:t>
            </a:r>
            <a:r>
              <a:rPr lang="en-US" dirty="0" smtClean="0"/>
              <a:t> – </a:t>
            </a:r>
            <a:r>
              <a:rPr lang="en-US" dirty="0" err="1" smtClean="0"/>
              <a:t>þeir</a:t>
            </a:r>
            <a:r>
              <a:rPr lang="en-US" dirty="0" smtClean="0"/>
              <a:t> </a:t>
            </a:r>
            <a:r>
              <a:rPr lang="en-US" dirty="0" err="1" smtClean="0"/>
              <a:t>einstaklingar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þurfa</a:t>
            </a:r>
            <a:r>
              <a:rPr lang="en-US" dirty="0" smtClean="0"/>
              <a:t> </a:t>
            </a:r>
            <a:r>
              <a:rPr lang="en-US" dirty="0" err="1" smtClean="0"/>
              <a:t>þjónustuna</a:t>
            </a:r>
            <a:r>
              <a:rPr lang="en-US" dirty="0" smtClean="0"/>
              <a:t> </a:t>
            </a:r>
            <a:r>
              <a:rPr lang="en-US" dirty="0" err="1" smtClean="0"/>
              <a:t>fá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endParaRPr lang="en-US" dirty="0" smtClean="0"/>
          </a:p>
          <a:p>
            <a:pPr marL="342900" indent="-11430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Skilgreindir</a:t>
            </a:r>
            <a:r>
              <a:rPr lang="en-US" dirty="0" smtClean="0"/>
              <a:t> </a:t>
            </a:r>
            <a:r>
              <a:rPr lang="en-US" dirty="0" err="1" smtClean="0"/>
              <a:t>ferlar</a:t>
            </a:r>
            <a:endParaRPr lang="en-US" dirty="0" smtClean="0"/>
          </a:p>
          <a:p>
            <a:pPr marL="342900" indent="-114300">
              <a:buNone/>
            </a:pPr>
            <a:r>
              <a:rPr lang="nn-NO" dirty="0" smtClean="0"/>
              <a:t>3. Betra og aukið flæði</a:t>
            </a:r>
          </a:p>
          <a:p>
            <a:pPr marL="342900" indent="-114300">
              <a:buNone/>
            </a:pPr>
            <a:r>
              <a:rPr lang="nn-NO" dirty="0" smtClean="0"/>
              <a:t>4. Fleiri geta verið heima og farið fyrr heim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326" y="2201769"/>
            <a:ext cx="3129526" cy="18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varð til að við vorum samþykkt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A3B-CC3F-4AB0-B595-85E26813889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Þverfagleg nálgun</a:t>
            </a:r>
          </a:p>
          <a:p>
            <a:r>
              <a:rPr lang="is-IS" dirty="0" smtClean="0"/>
              <a:t>Erum farin af stað með mörg verkefni</a:t>
            </a:r>
          </a:p>
          <a:p>
            <a:pPr lvl="1"/>
            <a:r>
              <a:rPr lang="is-IS" dirty="0" smtClean="0"/>
              <a:t>Öldrunarteymið</a:t>
            </a:r>
          </a:p>
          <a:p>
            <a:pPr lvl="1"/>
            <a:r>
              <a:rPr lang="is-IS" dirty="0" smtClean="0"/>
              <a:t>Göngudeildarverkefni</a:t>
            </a:r>
          </a:p>
          <a:p>
            <a:pPr lvl="1"/>
            <a:r>
              <a:rPr lang="is-IS" dirty="0" smtClean="0"/>
              <a:t>GEMN </a:t>
            </a:r>
            <a:r>
              <a:rPr lang="en-US" dirty="0" smtClean="0"/>
              <a:t>Geriatric Emergency Medicine Nurse</a:t>
            </a:r>
          </a:p>
          <a:p>
            <a:pPr lvl="1"/>
            <a:r>
              <a:rPr lang="en-US" dirty="0" err="1" smtClean="0"/>
              <a:t>Erum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byrja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n</a:t>
            </a:r>
            <a:r>
              <a:rPr lang="is-IS" dirty="0" smtClean="0"/>
              <a:t>ota matstækin - InterRAI – ED screener, Contact Assessment,  Acute care og PAC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Markverð stytting á legutíma B4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7A3B-CC3F-4AB0-B595-85E26813889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49236"/>
            <a:ext cx="8107680" cy="433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dirty="0" smtClean="0"/>
              <a:t>Hindrað flæði sjúklinga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368-E716-47D4-BB26-0E49DDD7F7C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Skerðir gæði þjónustu</a:t>
            </a:r>
          </a:p>
          <a:p>
            <a:r>
              <a:rPr lang="is-IS" dirty="0" smtClean="0"/>
              <a:t>Leiðir til lengri innlagnar</a:t>
            </a:r>
          </a:p>
          <a:p>
            <a:r>
              <a:rPr lang="is-IS" dirty="0" smtClean="0"/>
              <a:t>,,</a:t>
            </a:r>
            <a:r>
              <a:rPr lang="is-IS" dirty="0" err="1" smtClean="0"/>
              <a:t>incidence</a:t>
            </a:r>
            <a:r>
              <a:rPr lang="is-IS" dirty="0" smtClean="0"/>
              <a:t> </a:t>
            </a:r>
            <a:r>
              <a:rPr lang="is-IS" dirty="0" err="1" smtClean="0"/>
              <a:t>generator</a:t>
            </a:r>
            <a:r>
              <a:rPr lang="is-IS" dirty="0" smtClean="0"/>
              <a:t>”</a:t>
            </a:r>
          </a:p>
          <a:p>
            <a:r>
              <a:rPr lang="is-IS" dirty="0" smtClean="0"/>
              <a:t>Mögulega aukið </a:t>
            </a:r>
            <a:r>
              <a:rPr lang="is-IS" dirty="0" err="1" smtClean="0"/>
              <a:t>morbiditet</a:t>
            </a:r>
            <a:r>
              <a:rPr lang="is-IS" dirty="0" smtClean="0"/>
              <a:t> og </a:t>
            </a:r>
            <a:r>
              <a:rPr lang="is-IS" dirty="0" err="1" smtClean="0"/>
              <a:t>mortalitet</a:t>
            </a:r>
            <a:endParaRPr lang="is-IS" dirty="0" smtClean="0"/>
          </a:p>
          <a:p>
            <a:pPr lvl="1"/>
            <a:r>
              <a:rPr lang="is-IS" dirty="0" smtClean="0"/>
              <a:t>Rannsóknum ber ekki saman</a:t>
            </a:r>
          </a:p>
          <a:p>
            <a:pPr lvl="1"/>
            <a:r>
              <a:rPr lang="is-IS" dirty="0" smtClean="0"/>
              <a:t>Hefur m.a. í </a:t>
            </a:r>
            <a:r>
              <a:rPr lang="is-IS" dirty="0" err="1" smtClean="0"/>
              <a:t>Ástralíu</a:t>
            </a:r>
            <a:r>
              <a:rPr lang="is-IS" dirty="0" smtClean="0"/>
              <a:t> verið 20-30% aukið </a:t>
            </a:r>
            <a:r>
              <a:rPr lang="is-IS" dirty="0" err="1" smtClean="0"/>
              <a:t>mortalitet</a:t>
            </a:r>
            <a:endParaRPr lang="is-IS" dirty="0" smtClean="0"/>
          </a:p>
          <a:p>
            <a:r>
              <a:rPr lang="is-IS" dirty="0" smtClean="0"/>
              <a:t>Bitnar verst á </a:t>
            </a:r>
          </a:p>
          <a:p>
            <a:pPr lvl="1"/>
            <a:r>
              <a:rPr lang="is-IS" dirty="0" smtClean="0"/>
              <a:t>Öldruðum</a:t>
            </a:r>
          </a:p>
          <a:p>
            <a:pPr lvl="1"/>
            <a:r>
              <a:rPr lang="is-IS" dirty="0" smtClean="0"/>
              <a:t>einstaklingum með mörg eða flókin heilsufarsvandamál</a:t>
            </a:r>
          </a:p>
          <a:p>
            <a:pPr lvl="1"/>
            <a:r>
              <a:rPr lang="is-IS" dirty="0" smtClean="0"/>
              <a:t>Einstaklingum með félagsleg vandamál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16069" y="2552700"/>
            <a:ext cx="2324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85789"/>
            <a:ext cx="117856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E85DCB-265F-43E5-9D5A-A9B78C2F737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09600" y="533401"/>
          <a:ext cx="11785600" cy="5895975"/>
        </p:xfrm>
        <a:graphic>
          <a:graphicData uri="http://schemas.openxmlformats.org/presentationml/2006/ole">
            <p:oleObj spid="_x0000_s1026" name="Chart" r:id="rId4" imgW="6096146" imgH="4067251" progId="MSGraph.Chart.8">
              <p:embed followColorScheme="full"/>
            </p:oleObj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17600" y="1752600"/>
            <a:ext cx="1087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Aðeins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lítill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hluti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aldraðra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eru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fyrirsjáanlegir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reglulegir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notendunr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sjúkrahúsþjónustu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(</a:t>
            </a:r>
            <a:r>
              <a:rPr lang="en-US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Wolinsky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1" charset="0"/>
                <a:ea typeface="+mn-ea"/>
              </a:rPr>
              <a:t>, 1995)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1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1" charset="0"/>
              <a:ea typeface="+mn-ea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09600" y="304800"/>
            <a:ext cx="113792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Öldrun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og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komur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á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sjúkrahús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í 70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+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823200" y="2895600"/>
            <a:ext cx="110913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1600" b="1">
                <a:solidFill>
                  <a:srgbClr val="000000"/>
                </a:solidFill>
              </a:rPr>
              <a:t>42.6%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759200" y="2362200"/>
            <a:ext cx="110913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1600" b="1">
                <a:solidFill>
                  <a:srgbClr val="000000"/>
                </a:solidFill>
              </a:rPr>
              <a:t>6.8%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283200" y="2209800"/>
            <a:ext cx="110913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1600" b="1">
                <a:solidFill>
                  <a:srgbClr val="000000"/>
                </a:solidFill>
              </a:rPr>
              <a:t>4.8%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743200" y="3124200"/>
            <a:ext cx="110913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1600" b="1">
                <a:solidFill>
                  <a:srgbClr val="000000"/>
                </a:solidFill>
              </a:rPr>
              <a:t>24.6%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>
            <a:off x="8026400" y="4876800"/>
            <a:ext cx="3149600" cy="381000"/>
          </a:xfrm>
          <a:prstGeom prst="borderCallout2">
            <a:avLst>
              <a:gd name="adj1" fmla="val 30000"/>
              <a:gd name="adj2" fmla="val -3227"/>
              <a:gd name="adj3" fmla="val 30000"/>
              <a:gd name="adj4" fmla="val -4907"/>
              <a:gd name="adj5" fmla="val -445000"/>
              <a:gd name="adj6" fmla="val -51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46400" y="4876800"/>
            <a:ext cx="345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1600" dirty="0" smtClean="0"/>
              <a:t>Nota </a:t>
            </a:r>
            <a:r>
              <a:rPr lang="en-CA" sz="1600" dirty="0" err="1" smtClean="0"/>
              <a:t>sjúkrahúsþjónustu</a:t>
            </a:r>
            <a:r>
              <a:rPr lang="en-CA" sz="1600" dirty="0" smtClean="0"/>
              <a:t> </a:t>
            </a:r>
            <a:r>
              <a:rPr lang="en-CA" sz="1600" dirty="0" err="1" smtClean="0"/>
              <a:t>lítið</a:t>
            </a:r>
            <a:endParaRPr lang="en-GB" sz="1600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026399" y="4876801"/>
            <a:ext cx="3622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CA" dirty="0" err="1" smtClean="0"/>
              <a:t>Engin</a:t>
            </a:r>
            <a:r>
              <a:rPr lang="en-CA" dirty="0" smtClean="0"/>
              <a:t> </a:t>
            </a:r>
            <a:r>
              <a:rPr lang="en-CA" dirty="0" err="1" smtClean="0"/>
              <a:t>notkun</a:t>
            </a:r>
            <a:r>
              <a:rPr lang="en-CA" dirty="0" smtClean="0"/>
              <a:t> </a:t>
            </a:r>
            <a:r>
              <a:rPr lang="en-CA" dirty="0" err="1" smtClean="0"/>
              <a:t>sjúkrahúsþj</a:t>
            </a:r>
            <a:r>
              <a:rPr lang="en-CA" dirty="0" smtClean="0"/>
              <a:t>.</a:t>
            </a:r>
            <a:endParaRPr lang="en-GB" dirty="0"/>
          </a:p>
        </p:txBody>
      </p:sp>
      <p:sp>
        <p:nvSpPr>
          <p:cNvPr id="18" name="AutoShape 12"/>
          <p:cNvSpPr>
            <a:spLocks/>
          </p:cNvSpPr>
          <p:nvPr/>
        </p:nvSpPr>
        <p:spPr bwMode="auto">
          <a:xfrm>
            <a:off x="2946400" y="4876800"/>
            <a:ext cx="3048000" cy="381000"/>
          </a:xfrm>
          <a:prstGeom prst="borderCallout2">
            <a:avLst>
              <a:gd name="adj1" fmla="val 30000"/>
              <a:gd name="adj2" fmla="val -3333"/>
              <a:gd name="adj3" fmla="val 30000"/>
              <a:gd name="adj4" fmla="val -5069"/>
              <a:gd name="adj5" fmla="val -405000"/>
              <a:gd name="adj6" fmla="val -5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19" name="AutoShape 13"/>
          <p:cNvSpPr>
            <a:spLocks/>
          </p:cNvSpPr>
          <p:nvPr/>
        </p:nvSpPr>
        <p:spPr bwMode="auto">
          <a:xfrm>
            <a:off x="7518399" y="1676400"/>
            <a:ext cx="3292475" cy="381000"/>
          </a:xfrm>
          <a:prstGeom prst="borderCallout2">
            <a:avLst>
              <a:gd name="adj1" fmla="val 30000"/>
              <a:gd name="adj2" fmla="val -3227"/>
              <a:gd name="adj3" fmla="val 30000"/>
              <a:gd name="adj4" fmla="val -39718"/>
              <a:gd name="adj5" fmla="val 160000"/>
              <a:gd name="adj6" fmla="val -454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518400" y="1676400"/>
            <a:ext cx="3473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CA" sz="1600" dirty="0" err="1" smtClean="0"/>
              <a:t>Fyrirsjáanlegir</a:t>
            </a:r>
            <a:r>
              <a:rPr lang="en-CA" sz="1600" dirty="0" smtClean="0"/>
              <a:t> </a:t>
            </a:r>
            <a:r>
              <a:rPr lang="en-CA" sz="1600" dirty="0" err="1" smtClean="0"/>
              <a:t>reglulegir</a:t>
            </a:r>
            <a:r>
              <a:rPr lang="en-CA" sz="1600" dirty="0" smtClean="0"/>
              <a:t> </a:t>
            </a:r>
            <a:r>
              <a:rPr lang="en-CA" sz="1600" dirty="0" err="1" smtClean="0"/>
              <a:t>notendur</a:t>
            </a:r>
            <a:endParaRPr lang="en-GB" sz="16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16303" y="1646699"/>
            <a:ext cx="4258734" cy="381000"/>
            <a:chOff x="528" y="1056"/>
            <a:chExt cx="2012" cy="240"/>
          </a:xfrm>
        </p:grpSpPr>
        <p:sp>
          <p:nvSpPr>
            <p:cNvPr id="1040" name="AutoShape 16"/>
            <p:cNvSpPr>
              <a:spLocks/>
            </p:cNvSpPr>
            <p:nvPr/>
          </p:nvSpPr>
          <p:spPr bwMode="auto">
            <a:xfrm>
              <a:off x="528" y="1056"/>
              <a:ext cx="1536" cy="240"/>
            </a:xfrm>
            <a:prstGeom prst="borderCallout2">
              <a:avLst>
                <a:gd name="adj1" fmla="val 30000"/>
                <a:gd name="adj2" fmla="val 103125"/>
                <a:gd name="adj3" fmla="val 30000"/>
                <a:gd name="adj4" fmla="val 104491"/>
                <a:gd name="adj5" fmla="val 195000"/>
                <a:gd name="adj6" fmla="val 1051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528" y="1056"/>
              <a:ext cx="2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CA" sz="1600" dirty="0" err="1" smtClean="0"/>
                <a:t>Ófyrirsjáanlegir</a:t>
              </a:r>
              <a:r>
                <a:rPr lang="en-CA" sz="1600" dirty="0" smtClean="0"/>
                <a:t> </a:t>
              </a:r>
              <a:r>
                <a:rPr lang="en-CA" sz="1600" dirty="0" err="1" smtClean="0"/>
                <a:t>reglulegir</a:t>
              </a:r>
              <a:r>
                <a:rPr lang="en-CA" sz="1600" dirty="0" smtClean="0"/>
                <a:t> </a:t>
              </a:r>
              <a:r>
                <a:rPr lang="en-CA" sz="1600" dirty="0" err="1" smtClean="0"/>
                <a:t>notendur</a:t>
              </a:r>
              <a:endParaRPr lang="en-GB" sz="16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E33839D-7BEC-47DD-B3E9-FCCF98EB9504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623889"/>
            <a:ext cx="116205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060AB6-A176-499C-80AA-AA78A9B72A9C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43934" y="765175"/>
            <a:ext cx="6720417" cy="5543550"/>
            <a:chOff x="0" y="76200"/>
            <a:chExt cx="4412184" cy="6111240"/>
          </a:xfrm>
        </p:grpSpPr>
        <p:sp>
          <p:nvSpPr>
            <p:cNvPr id="4" name="Rectangle 3"/>
            <p:cNvSpPr/>
            <p:nvPr/>
          </p:nvSpPr>
          <p:spPr>
            <a:xfrm>
              <a:off x="0" y="76200"/>
              <a:ext cx="4412184" cy="4567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Allir á BMT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95998"/>
              <a:ext cx="4412184" cy="456767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200" b="1" dirty="0">
                  <a:solidFill>
                    <a:srgbClr val="FFFFFF"/>
                  </a:solidFill>
                </a:rPr>
                <a:t>75 </a:t>
              </a:r>
              <a:r>
                <a:rPr lang="nl-BE" sz="1200" b="1" dirty="0" smtClean="0">
                  <a:solidFill>
                    <a:srgbClr val="FFFFFF"/>
                  </a:solidFill>
                </a:rPr>
                <a:t>ára eða eldri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Down Arrow Callout 6"/>
            <p:cNvSpPr/>
            <p:nvPr/>
          </p:nvSpPr>
          <p:spPr>
            <a:xfrm>
              <a:off x="0" y="613472"/>
              <a:ext cx="4412184" cy="605524"/>
            </a:xfrm>
            <a:prstGeom prst="downArrowCallo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Aldur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Down Arrow Callout 7"/>
            <p:cNvSpPr/>
            <p:nvPr/>
          </p:nvSpPr>
          <p:spPr>
            <a:xfrm>
              <a:off x="0" y="1905022"/>
              <a:ext cx="4412184" cy="640525"/>
            </a:xfrm>
            <a:prstGeom prst="downArrowCallo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Bráðaskimun</a:t>
              </a:r>
              <a:endParaRPr lang="nl-BE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1" y="3185160"/>
              <a:ext cx="822960" cy="54864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rgbClr val="FFFFFF"/>
                  </a:solidFill>
                </a:rPr>
                <a:t>Score 2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457" y="3794760"/>
              <a:ext cx="822960" cy="548640"/>
            </a:xfrm>
            <a:prstGeom prst="rect">
              <a:avLst/>
            </a:prstGeom>
            <a:gradFill flip="none" rotWithShape="1">
              <a:gsLst>
                <a:gs pos="0">
                  <a:srgbClr val="DAC318">
                    <a:shade val="30000"/>
                    <a:satMod val="115000"/>
                  </a:srgbClr>
                </a:gs>
                <a:gs pos="50000">
                  <a:srgbClr val="DAC318">
                    <a:shade val="67500"/>
                    <a:satMod val="115000"/>
                  </a:srgbClr>
                </a:gs>
                <a:gs pos="100000">
                  <a:srgbClr val="DAC31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rgbClr val="FFFFFF"/>
                  </a:solidFill>
                </a:rPr>
                <a:t>Score 3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399" y="2591049"/>
              <a:ext cx="3429691" cy="5477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Mjög lág áhætta</a:t>
              </a:r>
              <a:endParaRPr lang="nl-BE" sz="1200" b="1" dirty="0">
                <a:solidFill>
                  <a:srgbClr val="FFFFFF"/>
                </a:solidFill>
              </a:endParaRPr>
            </a:p>
            <a:p>
              <a:pPr>
                <a:defRPr/>
              </a:pPr>
              <a:r>
                <a:rPr lang="nl-BE" sz="900" dirty="0" smtClean="0">
                  <a:solidFill>
                    <a:srgbClr val="FFFFFF"/>
                  </a:solidFill>
                </a:rPr>
                <a:t>Tillvísun til öldrunarteymis þarf líklega ekki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23" y="4404360"/>
              <a:ext cx="822960" cy="548640"/>
            </a:xfrm>
            <a:prstGeom prst="rect">
              <a:avLst/>
            </a:prstGeom>
            <a:gradFill flip="none" rotWithShape="1">
              <a:gsLst>
                <a:gs pos="0">
                  <a:srgbClr val="DAC318">
                    <a:shade val="30000"/>
                    <a:satMod val="115000"/>
                  </a:srgbClr>
                </a:gs>
                <a:gs pos="50000">
                  <a:srgbClr val="DAC318">
                    <a:shade val="67500"/>
                    <a:satMod val="115000"/>
                  </a:srgbClr>
                </a:gs>
                <a:gs pos="100000">
                  <a:srgbClr val="DAC31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rgbClr val="FFFFFF"/>
                  </a:solidFill>
                </a:rPr>
                <a:t>Score 4 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377" y="5013960"/>
              <a:ext cx="822960" cy="548640"/>
            </a:xfrm>
            <a:prstGeom prst="rect">
              <a:avLst/>
            </a:prstGeom>
            <a:gradFill flip="none" rotWithShape="1">
              <a:gsLst>
                <a:gs pos="0">
                  <a:srgbClr val="CA4242">
                    <a:shade val="30000"/>
                    <a:satMod val="115000"/>
                  </a:srgbClr>
                </a:gs>
                <a:gs pos="50000">
                  <a:srgbClr val="CA4242">
                    <a:shade val="67500"/>
                    <a:satMod val="115000"/>
                  </a:srgbClr>
                </a:gs>
                <a:gs pos="100000">
                  <a:srgbClr val="CA4242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rgbClr val="FFFFFF"/>
                  </a:solidFill>
                </a:rPr>
                <a:t>Score 5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377" y="5623560"/>
              <a:ext cx="822960" cy="548640"/>
            </a:xfrm>
            <a:prstGeom prst="rect">
              <a:avLst/>
            </a:prstGeom>
            <a:gradFill flip="none" rotWithShape="1">
              <a:gsLst>
                <a:gs pos="0">
                  <a:srgbClr val="CA4242">
                    <a:shade val="30000"/>
                    <a:satMod val="115000"/>
                  </a:srgbClr>
                </a:gs>
                <a:gs pos="50000">
                  <a:srgbClr val="CA4242">
                    <a:shade val="67500"/>
                    <a:satMod val="115000"/>
                  </a:srgbClr>
                </a:gs>
                <a:gs pos="100000">
                  <a:srgbClr val="CA4242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rgbClr val="FFFFFF"/>
                  </a:solidFill>
                </a:rPr>
                <a:t>Score 6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4399" y="3200073"/>
              <a:ext cx="3429691" cy="5495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Lág áhætta</a:t>
              </a:r>
              <a:endParaRPr lang="nl-BE" sz="1200" b="1" dirty="0">
                <a:solidFill>
                  <a:srgbClr val="FFFFFF"/>
                </a:solidFill>
              </a:endParaRPr>
            </a:p>
            <a:p>
              <a:pPr>
                <a:defRPr/>
              </a:pPr>
              <a:r>
                <a:rPr lang="nl-BE" sz="900" dirty="0" smtClean="0">
                  <a:solidFill>
                    <a:srgbClr val="FFFFFF"/>
                  </a:solidFill>
                </a:rPr>
                <a:t>Tilísun til öldrunarteymis þarf líklega ekki en mælt með eftirliti á heilsugæslu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4399" y="3810847"/>
              <a:ext cx="3429691" cy="5477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Meðaláhætta</a:t>
              </a:r>
              <a:endParaRPr lang="nl-BE" sz="1200" b="1" dirty="0">
                <a:solidFill>
                  <a:srgbClr val="FFFFFF"/>
                </a:solidFill>
              </a:endParaRPr>
            </a:p>
            <a:p>
              <a:pPr>
                <a:defRPr/>
              </a:pPr>
              <a:r>
                <a:rPr lang="nl-BE" sz="900" dirty="0" smtClean="0">
                  <a:solidFill>
                    <a:srgbClr val="FFFFFF"/>
                  </a:solidFill>
                </a:rPr>
                <a:t>Íhuga tilvísun til öldrunarteymis fyrir frekara mat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41280" y="4419871"/>
              <a:ext cx="3429691" cy="5477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000" b="1" dirty="0" smtClean="0">
                  <a:solidFill>
                    <a:srgbClr val="FFFFFF"/>
                  </a:solidFill>
                </a:rPr>
                <a:t>Meðaláhætta</a:t>
              </a:r>
            </a:p>
            <a:p>
              <a:pPr>
                <a:defRPr/>
              </a:pPr>
              <a:r>
                <a:rPr lang="nl-BE" sz="1000" dirty="0" smtClean="0">
                  <a:solidFill>
                    <a:srgbClr val="FFFFFF"/>
                  </a:solidFill>
                </a:rPr>
                <a:t>Íhuga tilvísun til öldrunarteymis fyrir frekara mat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399" y="5028895"/>
              <a:ext cx="3429691" cy="5495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Hááætta</a:t>
              </a:r>
              <a:endParaRPr lang="nl-BE" sz="1200" b="1" dirty="0">
                <a:solidFill>
                  <a:srgbClr val="FFFFFF"/>
                </a:solidFill>
              </a:endParaRPr>
            </a:p>
            <a:p>
              <a:pPr>
                <a:defRPr/>
              </a:pPr>
              <a:r>
                <a:rPr lang="nl-BE" sz="900" dirty="0" smtClean="0">
                  <a:solidFill>
                    <a:srgbClr val="FFFFFF"/>
                  </a:solidFill>
                </a:rPr>
                <a:t>Tilvísun til öldrunarteymis til frekara mats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399" y="5639669"/>
              <a:ext cx="3429691" cy="5477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200" b="1" dirty="0" smtClean="0">
                  <a:solidFill>
                    <a:srgbClr val="FFFFFF"/>
                  </a:solidFill>
                </a:rPr>
                <a:t>Hæsta áhætta</a:t>
              </a:r>
              <a:endParaRPr lang="nl-BE" sz="1200" b="1" dirty="0">
                <a:solidFill>
                  <a:srgbClr val="FFFFFF"/>
                </a:solidFill>
              </a:endParaRPr>
            </a:p>
            <a:p>
              <a:pPr>
                <a:defRPr/>
              </a:pPr>
              <a:r>
                <a:rPr lang="nl-BE" sz="900" dirty="0" smtClean="0">
                  <a:solidFill>
                    <a:srgbClr val="FFFFFF"/>
                  </a:solidFill>
                </a:rPr>
                <a:t>Tilvísun til öldrunarþjónustu til frekar mats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241" y="2590800"/>
              <a:ext cx="822960" cy="54864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00" b="1" dirty="0">
                  <a:solidFill>
                    <a:srgbClr val="FFFFFF"/>
                  </a:solidFill>
                </a:rPr>
                <a:t>Score 1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ight Arrow 1"/>
          <p:cNvSpPr>
            <a:spLocks noChangeArrowheads="1"/>
          </p:cNvSpPr>
          <p:nvPr/>
        </p:nvSpPr>
        <p:spPr bwMode="auto">
          <a:xfrm rot="994119">
            <a:off x="7164917" y="5475288"/>
            <a:ext cx="1024467" cy="2794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 rot="-595520">
            <a:off x="7164917" y="5934075"/>
            <a:ext cx="1024467" cy="2794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03685" y="5589589"/>
            <a:ext cx="388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Frekara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öldrunarmat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 í 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innlögn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1062173">
            <a:off x="6885517" y="4395788"/>
            <a:ext cx="1024467" cy="2794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 rot="-527466">
            <a:off x="6885517" y="4854575"/>
            <a:ext cx="1024467" cy="2794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13184" y="4437063"/>
            <a:ext cx="4078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Eftirfylgd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 í 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heilsugæslu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heimahjúkrun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eða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 dag/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göngudeild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" charset="0"/>
              </a:rPr>
              <a:t>spítala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 rot="1062173">
            <a:off x="6885517" y="3244850"/>
            <a:ext cx="1024467" cy="2794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1" name="Right Arrow 30"/>
          <p:cNvSpPr>
            <a:spLocks noChangeArrowheads="1"/>
          </p:cNvSpPr>
          <p:nvPr/>
        </p:nvSpPr>
        <p:spPr bwMode="auto">
          <a:xfrm rot="-527466">
            <a:off x="6885517" y="3702050"/>
            <a:ext cx="1024467" cy="2794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208434" y="3429000"/>
            <a:ext cx="2454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 smtClean="0">
                <a:solidFill>
                  <a:srgbClr val="000000"/>
                </a:solidFill>
                <a:latin typeface="Times" charset="0"/>
              </a:rPr>
              <a:t>Hefðbundinn meðferð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E24FD6-9FE7-428F-ADB6-52A679F49613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/>
      <p:bldP spid="22" grpId="0" animBg="1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7046384" cy="990600"/>
          </a:xfrm>
        </p:spPr>
        <p:txBody>
          <a:bodyPr/>
          <a:lstStyle/>
          <a:p>
            <a:r>
              <a:rPr lang="en-AU" sz="2800" smtClean="0">
                <a:ea typeface="ＭＳ Ｐゴシック" pitchFamily="34" charset="-128"/>
              </a:rPr>
              <a:t>The interRAI AC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36F-21C7-4EE0-9B46-64801560CBE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452034" y="1196975"/>
            <a:ext cx="7014633" cy="2332038"/>
            <a:chOff x="1164977" y="1121023"/>
            <a:chExt cx="5260917" cy="2331189"/>
          </a:xfrm>
        </p:grpSpPr>
        <p:cxnSp>
          <p:nvCxnSpPr>
            <p:cNvPr id="85" name="Straight Arrow Connector 84"/>
            <p:cNvCxnSpPr>
              <a:cxnSpLocks noChangeShapeType="1"/>
            </p:cNvCxnSpPr>
            <p:nvPr/>
          </p:nvCxnSpPr>
          <p:spPr bwMode="auto">
            <a:xfrm flipV="1">
              <a:off x="1164977" y="1658990"/>
              <a:ext cx="455608" cy="1793222"/>
            </a:xfrm>
            <a:prstGeom prst="straightConnector1">
              <a:avLst/>
            </a:prstGeom>
            <a:noFill/>
            <a:ln w="25400">
              <a:solidFill>
                <a:srgbClr val="BDA14E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1620210" y="1121023"/>
              <a:ext cx="4805684" cy="1077218"/>
              <a:chOff x="1620210" y="1121023"/>
              <a:chExt cx="4805684" cy="107721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620210" y="1336467"/>
                <a:ext cx="2160240" cy="369198"/>
              </a:xfrm>
              <a:prstGeom prst="rect">
                <a:avLst/>
              </a:prstGeom>
              <a:gradFill rotWithShape="1">
                <a:gsLst>
                  <a:gs pos="0">
                    <a:srgbClr val="8CB800">
                      <a:shade val="51000"/>
                      <a:satMod val="130000"/>
                    </a:srgbClr>
                  </a:gs>
                  <a:gs pos="80000">
                    <a:srgbClr val="8CB800">
                      <a:shade val="93000"/>
                      <a:satMod val="130000"/>
                    </a:srgbClr>
                  </a:gs>
                  <a:gs pos="100000">
                    <a:srgbClr val="8CB8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Skimun</a:t>
                </a:r>
                <a:r>
                  <a:rPr lang="en-AU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</a:t>
                </a:r>
                <a:r>
                  <a:rPr lang="en-AU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fyrir</a:t>
                </a:r>
                <a:r>
                  <a:rPr lang="en-AU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</a:t>
                </a:r>
                <a:r>
                  <a:rPr lang="en-AU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greiningum</a:t>
                </a:r>
                <a:endParaRPr lang="en-AU" kern="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3780450" y="1121023"/>
                <a:ext cx="2645444" cy="1077218"/>
                <a:chOff x="3780450" y="1121023"/>
                <a:chExt cx="2645444" cy="1077218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4265654" y="1121023"/>
                  <a:ext cx="2160240" cy="1077218"/>
                </a:xfrm>
                <a:prstGeom prst="rect">
                  <a:avLst/>
                </a:prstGeom>
                <a:gradFill rotWithShape="1">
                  <a:gsLst>
                    <a:gs pos="0">
                      <a:srgbClr val="8CB800">
                        <a:shade val="51000"/>
                        <a:satMod val="130000"/>
                      </a:srgbClr>
                    </a:gs>
                    <a:gs pos="80000">
                      <a:srgbClr val="8CB800">
                        <a:shade val="93000"/>
                        <a:satMod val="130000"/>
                      </a:srgbClr>
                    </a:gs>
                    <a:gs pos="100000">
                      <a:srgbClr val="8CB800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Delirium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Dementia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Depression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Malnutrition</a:t>
                  </a:r>
                </a:p>
              </p:txBody>
            </p:sp>
            <p:cxnSp>
              <p:nvCxnSpPr>
                <p:cNvPr id="90" name="Straight Arrow Connector 8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81148" y="1660577"/>
                  <a:ext cx="48577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BDA14E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</p:grpSp>
        </p:grp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452033" y="1662113"/>
            <a:ext cx="10134600" cy="1866900"/>
            <a:chOff x="1164979" y="1586581"/>
            <a:chExt cx="7600231" cy="1865631"/>
          </a:xfrm>
        </p:grpSpPr>
        <p:cxnSp>
          <p:nvCxnSpPr>
            <p:cNvPr id="92" name="Straight Arrow Connector 91"/>
            <p:cNvCxnSpPr>
              <a:cxnSpLocks noChangeShapeType="1"/>
            </p:cNvCxnSpPr>
            <p:nvPr/>
          </p:nvCxnSpPr>
          <p:spPr bwMode="auto">
            <a:xfrm flipV="1">
              <a:off x="1164979" y="2371859"/>
              <a:ext cx="458745" cy="1080353"/>
            </a:xfrm>
            <a:prstGeom prst="straightConnector1">
              <a:avLst/>
            </a:prstGeom>
            <a:noFill/>
            <a:ln w="25400">
              <a:solidFill>
                <a:srgbClr val="BDA14E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1624028" y="1586581"/>
              <a:ext cx="7141182" cy="1569660"/>
              <a:chOff x="1624028" y="1586581"/>
              <a:chExt cx="7141182" cy="1569660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1624028" y="2186745"/>
                <a:ext cx="2160240" cy="369332"/>
              </a:xfrm>
              <a:prstGeom prst="rect">
                <a:avLst/>
              </a:prstGeom>
              <a:gradFill rotWithShape="1">
                <a:gsLst>
                  <a:gs pos="0">
                    <a:srgbClr val="FFC82E">
                      <a:shade val="51000"/>
                      <a:satMod val="130000"/>
                    </a:srgbClr>
                  </a:gs>
                  <a:gs pos="80000">
                    <a:srgbClr val="FFC82E">
                      <a:shade val="93000"/>
                      <a:satMod val="130000"/>
                    </a:srgbClr>
                  </a:gs>
                  <a:gs pos="100000">
                    <a:srgbClr val="FFC82E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áhættumat</a:t>
                </a:r>
                <a:endParaRPr lang="en-AU" kern="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7" name="Group 95"/>
              <p:cNvGrpSpPr>
                <a:grpSpLocks/>
              </p:cNvGrpSpPr>
              <p:nvPr/>
            </p:nvGrpSpPr>
            <p:grpSpPr bwMode="auto">
              <a:xfrm>
                <a:off x="3784268" y="1586581"/>
                <a:ext cx="4980942" cy="1569660"/>
                <a:chOff x="3784268" y="1586581"/>
                <a:chExt cx="4980942" cy="1569660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6604970" y="1586581"/>
                  <a:ext cx="2160240" cy="156966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82E">
                        <a:shade val="51000"/>
                        <a:satMod val="130000"/>
                      </a:srgbClr>
                    </a:gs>
                    <a:gs pos="80000">
                      <a:srgbClr val="FFC82E">
                        <a:shade val="93000"/>
                        <a:satMod val="130000"/>
                      </a:srgbClr>
                    </a:gs>
                    <a:gs pos="100000">
                      <a:srgbClr val="FFC82E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Delirium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Pressure ulcer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Falls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Functional decline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Institutional care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Readmission</a:t>
                  </a:r>
                </a:p>
              </p:txBody>
            </p:sp>
            <p:cxnSp>
              <p:nvCxnSpPr>
                <p:cNvPr id="99" name="Straight Arrow Connector 98"/>
                <p:cNvCxnSpPr>
                  <a:cxnSpLocks noChangeShapeType="1"/>
                </p:cNvCxnSpPr>
                <p:nvPr/>
              </p:nvCxnSpPr>
              <p:spPr bwMode="auto">
                <a:xfrm>
                  <a:off x="3784107" y="2371859"/>
                  <a:ext cx="2820721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BDA14E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</p:grpSp>
        </p:grpSp>
      </p:grp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1452034" y="2611438"/>
            <a:ext cx="6989233" cy="2062162"/>
            <a:chOff x="1164979" y="2535815"/>
            <a:chExt cx="5240380" cy="2062103"/>
          </a:xfrm>
        </p:grpSpPr>
        <p:cxnSp>
          <p:nvCxnSpPr>
            <p:cNvPr id="101" name="Straight Arrow Connector 100"/>
            <p:cNvCxnSpPr>
              <a:cxnSpLocks noChangeShapeType="1"/>
            </p:cNvCxnSpPr>
            <p:nvPr/>
          </p:nvCxnSpPr>
          <p:spPr bwMode="auto">
            <a:xfrm>
              <a:off x="1164979" y="3451776"/>
              <a:ext cx="458653" cy="115885"/>
            </a:xfrm>
            <a:prstGeom prst="straightConnector1">
              <a:avLst/>
            </a:prstGeom>
            <a:noFill/>
            <a:ln w="25400">
              <a:solidFill>
                <a:srgbClr val="BDA14E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9" name="Group 101"/>
            <p:cNvGrpSpPr>
              <a:grpSpLocks/>
            </p:cNvGrpSpPr>
            <p:nvPr/>
          </p:nvGrpSpPr>
          <p:grpSpPr bwMode="auto">
            <a:xfrm>
              <a:off x="1624028" y="2535815"/>
              <a:ext cx="4781331" cy="2062103"/>
              <a:chOff x="1624028" y="2535815"/>
              <a:chExt cx="4781331" cy="2062103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624028" y="3382201"/>
                <a:ext cx="2160240" cy="369332"/>
              </a:xfrm>
              <a:prstGeom prst="rect">
                <a:avLst/>
              </a:prstGeom>
              <a:gradFill rotWithShape="1">
                <a:gsLst>
                  <a:gs pos="0">
                    <a:srgbClr val="0091B5">
                      <a:shade val="51000"/>
                      <a:satMod val="130000"/>
                    </a:srgbClr>
                  </a:gs>
                  <a:gs pos="80000">
                    <a:srgbClr val="0091B5">
                      <a:shade val="93000"/>
                      <a:satMod val="130000"/>
                    </a:srgbClr>
                  </a:gs>
                  <a:gs pos="100000">
                    <a:srgbClr val="0091B5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kern="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Stigun</a:t>
                </a:r>
                <a:endParaRPr lang="en-AU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10" name="Group 103"/>
              <p:cNvGrpSpPr>
                <a:grpSpLocks/>
              </p:cNvGrpSpPr>
              <p:nvPr/>
            </p:nvGrpSpPr>
            <p:grpSpPr bwMode="auto">
              <a:xfrm>
                <a:off x="3784268" y="2535815"/>
                <a:ext cx="2621091" cy="2062103"/>
                <a:chOff x="3784268" y="2535815"/>
                <a:chExt cx="2621091" cy="2062103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4245119" y="2535815"/>
                  <a:ext cx="2160240" cy="206210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1B5">
                        <a:shade val="51000"/>
                        <a:satMod val="130000"/>
                      </a:srgbClr>
                    </a:gs>
                    <a:gs pos="80000">
                      <a:srgbClr val="0091B5">
                        <a:shade val="93000"/>
                        <a:satMod val="130000"/>
                      </a:srgbClr>
                    </a:gs>
                    <a:gs pos="100000">
                      <a:srgbClr val="0091B5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Delirium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Cognition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Communication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Mood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ADL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IADL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Pain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Nutrition</a:t>
                  </a:r>
                </a:p>
              </p:txBody>
            </p:sp>
            <p:cxnSp>
              <p:nvCxnSpPr>
                <p:cNvPr id="106" name="Straight Arrow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3783582" y="3567660"/>
                  <a:ext cx="460239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BDA14E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</p:grpSp>
        </p:grp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1452034" y="3498850"/>
            <a:ext cx="10151533" cy="2554288"/>
            <a:chOff x="1164977" y="3422909"/>
            <a:chExt cx="7613212" cy="2554545"/>
          </a:xfrm>
        </p:grpSpPr>
        <p:cxnSp>
          <p:nvCxnSpPr>
            <p:cNvPr id="108" name="Straight Arrow Connector 107"/>
            <p:cNvCxnSpPr>
              <a:cxnSpLocks noChangeShapeType="1"/>
            </p:cNvCxnSpPr>
            <p:nvPr/>
          </p:nvCxnSpPr>
          <p:spPr bwMode="auto">
            <a:xfrm>
              <a:off x="1164977" y="3451487"/>
              <a:ext cx="471461" cy="1249489"/>
            </a:xfrm>
            <a:prstGeom prst="straightConnector1">
              <a:avLst/>
            </a:prstGeom>
            <a:noFill/>
            <a:ln w="25400">
              <a:solidFill>
                <a:srgbClr val="BDA14E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12" name="Group 108"/>
            <p:cNvGrpSpPr>
              <a:grpSpLocks/>
            </p:cNvGrpSpPr>
            <p:nvPr/>
          </p:nvGrpSpPr>
          <p:grpSpPr bwMode="auto">
            <a:xfrm>
              <a:off x="1637007" y="3422909"/>
              <a:ext cx="7141182" cy="2554545"/>
              <a:chOff x="1637007" y="3422909"/>
              <a:chExt cx="7141182" cy="2554545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1637007" y="4377017"/>
                <a:ext cx="2160240" cy="369369"/>
              </a:xfrm>
              <a:prstGeom prst="rect">
                <a:avLst/>
              </a:prstGeom>
              <a:gradFill rotWithShape="1">
                <a:gsLst>
                  <a:gs pos="0">
                    <a:srgbClr val="49075E">
                      <a:shade val="51000"/>
                      <a:satMod val="130000"/>
                    </a:srgbClr>
                  </a:gs>
                  <a:gs pos="80000">
                    <a:srgbClr val="49075E">
                      <a:shade val="93000"/>
                      <a:satMod val="130000"/>
                    </a:srgbClr>
                  </a:gs>
                  <a:gs pos="100000">
                    <a:srgbClr val="49075E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kern="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Leiðbeiningar</a:t>
                </a:r>
                <a:r>
                  <a:rPr lang="en-AU" kern="0" dirty="0" smtClean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 </a:t>
                </a:r>
                <a:r>
                  <a:rPr lang="en-AU" kern="0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(CAPs)</a:t>
                </a:r>
              </a:p>
            </p:txBody>
          </p:sp>
          <p:grpSp>
            <p:nvGrpSpPr>
              <p:cNvPr id="13" name="Group 110"/>
              <p:cNvGrpSpPr>
                <a:grpSpLocks/>
              </p:cNvGrpSpPr>
              <p:nvPr/>
            </p:nvGrpSpPr>
            <p:grpSpPr bwMode="auto">
              <a:xfrm>
                <a:off x="3797247" y="3422909"/>
                <a:ext cx="4980942" cy="2554545"/>
                <a:chOff x="3797247" y="3422909"/>
                <a:chExt cx="4980942" cy="2554545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6617949" y="3422909"/>
                  <a:ext cx="2160240" cy="2554545"/>
                </a:xfrm>
                <a:prstGeom prst="rect">
                  <a:avLst/>
                </a:prstGeom>
                <a:gradFill rotWithShape="1">
                  <a:gsLst>
                    <a:gs pos="0">
                      <a:srgbClr val="49075E">
                        <a:shade val="51000"/>
                        <a:satMod val="130000"/>
                      </a:srgbClr>
                    </a:gs>
                    <a:gs pos="80000">
                      <a:srgbClr val="49075E">
                        <a:shade val="93000"/>
                        <a:satMod val="130000"/>
                      </a:srgbClr>
                    </a:gs>
                    <a:gs pos="100000">
                      <a:srgbClr val="49075E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ADL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Cognition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Communication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Delirium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Depression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Pain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Pressure ulcer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Institutional risk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Readmission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Medications</a:t>
                  </a:r>
                </a:p>
              </p:txBody>
            </p:sp>
            <p:cxnSp>
              <p:nvCxnSpPr>
                <p:cNvPr id="113" name="Straight Arrow Connector 1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96901" y="4700976"/>
                  <a:ext cx="282082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BDA14E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</p:grpSp>
        </p:grpSp>
      </p:grpSp>
      <p:grpSp>
        <p:nvGrpSpPr>
          <p:cNvPr id="14" name="Group 113"/>
          <p:cNvGrpSpPr>
            <a:grpSpLocks/>
          </p:cNvGrpSpPr>
          <p:nvPr/>
        </p:nvGrpSpPr>
        <p:grpSpPr bwMode="auto">
          <a:xfrm>
            <a:off x="1452034" y="3529015"/>
            <a:ext cx="7012517" cy="2244604"/>
            <a:chOff x="1164979" y="3452211"/>
            <a:chExt cx="5258179" cy="2244682"/>
          </a:xfrm>
        </p:grpSpPr>
        <p:cxnSp>
          <p:nvCxnSpPr>
            <p:cNvPr id="115" name="Straight Arrow Connector 114"/>
            <p:cNvCxnSpPr>
              <a:cxnSpLocks noChangeShapeType="1"/>
            </p:cNvCxnSpPr>
            <p:nvPr/>
          </p:nvCxnSpPr>
          <p:spPr bwMode="auto">
            <a:xfrm>
              <a:off x="1164979" y="3452211"/>
              <a:ext cx="490425" cy="1962219"/>
            </a:xfrm>
            <a:prstGeom prst="straightConnector1">
              <a:avLst/>
            </a:prstGeom>
            <a:noFill/>
            <a:ln w="25400">
              <a:solidFill>
                <a:srgbClr val="BDA14E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15" name="Group 115"/>
            <p:cNvGrpSpPr>
              <a:grpSpLocks/>
            </p:cNvGrpSpPr>
            <p:nvPr/>
          </p:nvGrpSpPr>
          <p:grpSpPr bwMode="auto">
            <a:xfrm>
              <a:off x="1654806" y="4865867"/>
              <a:ext cx="4768352" cy="831026"/>
              <a:chOff x="1654806" y="4865867"/>
              <a:chExt cx="4768352" cy="83102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654806" y="5229200"/>
                <a:ext cx="2160240" cy="369332"/>
              </a:xfrm>
              <a:prstGeom prst="rect">
                <a:avLst/>
              </a:prstGeom>
              <a:gradFill rotWithShape="1">
                <a:gsLst>
                  <a:gs pos="0">
                    <a:srgbClr val="BDA14E">
                      <a:shade val="51000"/>
                      <a:satMod val="130000"/>
                    </a:srgbClr>
                  </a:gs>
                  <a:gs pos="80000">
                    <a:srgbClr val="BDA14E">
                      <a:shade val="93000"/>
                      <a:satMod val="130000"/>
                    </a:srgbClr>
                  </a:gs>
                  <a:gs pos="100000">
                    <a:srgbClr val="BDA14E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kern="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Gæðakvarðar</a:t>
                </a:r>
                <a:endParaRPr lang="en-AU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16" name="Group 117"/>
              <p:cNvGrpSpPr>
                <a:grpSpLocks/>
              </p:cNvGrpSpPr>
              <p:nvPr/>
            </p:nvGrpSpPr>
            <p:grpSpPr bwMode="auto">
              <a:xfrm>
                <a:off x="3832953" y="4865867"/>
                <a:ext cx="2590205" cy="831026"/>
                <a:chOff x="3832953" y="4865867"/>
                <a:chExt cx="2590205" cy="831026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4262918" y="4865867"/>
                  <a:ext cx="2160240" cy="831026"/>
                </a:xfrm>
                <a:prstGeom prst="rect">
                  <a:avLst/>
                </a:prstGeom>
                <a:gradFill rotWithShape="1">
                  <a:gsLst>
                    <a:gs pos="0">
                      <a:srgbClr val="BDA14E">
                        <a:shade val="51000"/>
                        <a:satMod val="130000"/>
                      </a:srgbClr>
                    </a:gs>
                    <a:gs pos="80000">
                      <a:srgbClr val="BDA14E">
                        <a:shade val="93000"/>
                        <a:satMod val="130000"/>
                      </a:srgbClr>
                    </a:gs>
                    <a:gs pos="100000">
                      <a:srgbClr val="BDA14E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AU" sz="1600" kern="0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Self care, mobility, IDC, falls, pressure ulcer, institutional placement</a:t>
                  </a:r>
                </a:p>
              </p:txBody>
            </p:sp>
            <p:cxnSp>
              <p:nvCxnSpPr>
                <p:cNvPr id="120" name="Straight Arrow Connector 119"/>
                <p:cNvCxnSpPr>
                  <a:cxnSpLocks noChangeShapeType="1"/>
                </p:cNvCxnSpPr>
                <p:nvPr/>
              </p:nvCxnSpPr>
              <p:spPr bwMode="auto">
                <a:xfrm>
                  <a:off x="3832953" y="5404904"/>
                  <a:ext cx="43011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BDA14E"/>
                  </a:solidFill>
                  <a:round/>
                  <a:headEnd/>
                  <a:tailEnd type="arrow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/>
                </a:extLst>
              </p:spPr>
            </p:cxnSp>
          </p:grpSp>
        </p:grpSp>
      </p:grpSp>
      <p:sp>
        <p:nvSpPr>
          <p:cNvPr id="83" name="TextBox 82"/>
          <p:cNvSpPr txBox="1"/>
          <p:nvPr/>
        </p:nvSpPr>
        <p:spPr>
          <a:xfrm rot="16200000">
            <a:off x="-175933" y="3174553"/>
            <a:ext cx="2314164" cy="707886"/>
          </a:xfrm>
          <a:prstGeom prst="rect">
            <a:avLst/>
          </a:prstGeom>
          <a:gradFill rotWithShape="1">
            <a:gsLst>
              <a:gs pos="0">
                <a:srgbClr val="D6492A">
                  <a:shade val="51000"/>
                  <a:satMod val="130000"/>
                </a:srgbClr>
              </a:gs>
              <a:gs pos="80000">
                <a:srgbClr val="D6492A">
                  <a:shade val="93000"/>
                  <a:satMod val="130000"/>
                </a:srgbClr>
              </a:gs>
              <a:gs pos="100000">
                <a:srgbClr val="D6492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Lífsmörk</a:t>
            </a:r>
            <a:r>
              <a:rPr lang="en-AU" sz="20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AU" sz="20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og</a:t>
            </a:r>
            <a:r>
              <a:rPr lang="en-AU" sz="20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AU" sz="20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klínískt</a:t>
            </a:r>
            <a:r>
              <a:rPr lang="en-AU" sz="20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 mat</a:t>
            </a:r>
            <a:endParaRPr lang="en-AU" sz="20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"/>
          <p:cNvSpPr>
            <a:spLocks noChangeArrowheads="1"/>
          </p:cNvSpPr>
          <p:nvPr/>
        </p:nvSpPr>
        <p:spPr bwMode="auto">
          <a:xfrm>
            <a:off x="3454410" y="260341"/>
            <a:ext cx="54377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CA" sz="2800" b="1" dirty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ACUTE CARE FOR ELDERS (ACE)</a:t>
            </a:r>
            <a:endParaRPr lang="en-US" sz="600" dirty="0"/>
          </a:p>
          <a:p>
            <a:pPr algn="ctr" eaLnBrk="0" hangingPunct="0"/>
            <a:r>
              <a:rPr lang="en-CA" sz="2800" b="1" dirty="0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12-Mánaða </a:t>
            </a:r>
            <a:r>
              <a:rPr lang="en-CA" sz="2800" b="1" dirty="0" err="1" smtClean="0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samvinnugæðaverkefni</a:t>
            </a:r>
            <a:endParaRPr lang="en-US" sz="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7534" y="1268414"/>
          <a:ext cx="10561173" cy="5976838"/>
        </p:xfrm>
        <a:graphic>
          <a:graphicData uri="http://schemas.openxmlformats.org/drawingml/2006/table">
            <a:tbl>
              <a:tblPr/>
              <a:tblGrid>
                <a:gridCol w="3520391"/>
                <a:gridCol w="3520391"/>
                <a:gridCol w="3520391"/>
              </a:tblGrid>
              <a:tr h="675939">
                <a:tc>
                  <a:txBody>
                    <a:bodyPr/>
                    <a:lstStyle/>
                    <a:p>
                      <a:pPr marL="228600" indent="-274320" algn="ctr">
                        <a:spcAft>
                          <a:spcPts val="0"/>
                        </a:spcAft>
                      </a:pPr>
                      <a:r>
                        <a:rPr lang="en-CA" sz="1800" b="1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Bráðamóttakan</a:t>
                      </a:r>
                      <a:endParaRPr lang="en-US" sz="1800" dirty="0">
                        <a:solidFill>
                          <a:srgbClr val="0066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74320" algn="ctr">
                        <a:spcAft>
                          <a:spcPts val="0"/>
                        </a:spcAft>
                      </a:pPr>
                      <a:r>
                        <a:rPr lang="en-CA" sz="1800" b="1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Legudeildarsjúklingar</a:t>
                      </a:r>
                      <a:endParaRPr lang="en-US" sz="1800" dirty="0">
                        <a:solidFill>
                          <a:srgbClr val="0066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74320" algn="ctr">
                        <a:spcAft>
                          <a:spcPts val="0"/>
                        </a:spcAft>
                      </a:pPr>
                      <a:r>
                        <a:rPr lang="en-CA" sz="1800" b="1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Tengt</a:t>
                      </a:r>
                      <a:r>
                        <a:rPr lang="en-CA" sz="18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útskrift</a:t>
                      </a:r>
                      <a:r>
                        <a:rPr lang="en-CA" sz="18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og</a:t>
                      </a:r>
                      <a:r>
                        <a:rPr lang="en-CA" sz="18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möguleikar</a:t>
                      </a:r>
                      <a:r>
                        <a:rPr lang="en-CA" sz="18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 í </a:t>
                      </a:r>
                      <a:r>
                        <a:rPr lang="en-CA" sz="18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heilsugæslu</a:t>
                      </a:r>
                      <a:r>
                        <a:rPr lang="en-CA" sz="18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og</a:t>
                      </a:r>
                      <a:r>
                        <a:rPr lang="en-CA" sz="18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ＭＳ 明朝"/>
                          <a:cs typeface="Calibri"/>
                        </a:rPr>
                        <a:t>heimahjúkrun</a:t>
                      </a:r>
                      <a:endParaRPr lang="en-US" sz="1800" dirty="0">
                        <a:solidFill>
                          <a:srgbClr val="0066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972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Skimun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fyrir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einstaklinga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í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áhættu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Elder-Friendly Order Sets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14"/>
                      </a:pP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Betur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undirbúin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útskrift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og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yfirfærsla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í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heilsugæslu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8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Sérhæfðir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öldrunarhjúkrunarfræðingar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eða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gimsteinar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Times New Roman"/>
                        </a:rPr>
                        <a:t>Use of Provincial/National Nursing Best Practice Guidelines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14"/>
                      </a:pP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Aukin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þjónusta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heima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fyrir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í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gegnum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heilsugæslu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og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dag-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og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göngudeildir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22">
                <a:tc rowSpan="8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Aukin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fræðsla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starfsólks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BMT um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lykilþætti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til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að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auka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gæði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þjónustu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við</a:t>
                      </a:r>
                      <a:r>
                        <a:rPr lang="en-CA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aldraða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Nurse Rounding Model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1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Nurse-Led Outreach Team to Long-Term Care Homes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Greiningardeild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fyrir</a:t>
                      </a:r>
                      <a:r>
                        <a:rPr lang="en-CA" sz="180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8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aldraða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1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Community </a:t>
                      </a:r>
                      <a:r>
                        <a:rPr lang="en-CA" sz="1000" dirty="0" err="1">
                          <a:latin typeface="Calibri"/>
                          <a:ea typeface="ＭＳ 明朝"/>
                          <a:cs typeface="Calibri"/>
                        </a:rPr>
                        <a:t>Paramedicine</a:t>
                      </a: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 Program for Frequent Emergency Services Users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60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Öldrunarteymi</a:t>
                      </a:r>
                      <a:r>
                        <a:rPr lang="en-CA" sz="16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CA" sz="16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sjá</a:t>
                      </a:r>
                      <a:r>
                        <a:rPr lang="en-CA" sz="16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um </a:t>
                      </a:r>
                      <a:r>
                        <a:rPr lang="en-CA" sz="16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aldraða</a:t>
                      </a:r>
                      <a:r>
                        <a:rPr lang="en-CA" sz="1600" baseline="0" dirty="0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á </a:t>
                      </a:r>
                      <a:r>
                        <a:rPr lang="en-CA" sz="1600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bæklunardeildum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14"/>
                      </a:pPr>
                      <a:r>
                        <a:rPr lang="en-CA" sz="1600" dirty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Intensive Care Management Program </a:t>
                      </a:r>
                      <a:r>
                        <a:rPr lang="en-CA" sz="1600" dirty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for High-Risk Older Patients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Hospital Elder Life Program (HELP)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Nurses Improving Care for </a:t>
                      </a:r>
                      <a:r>
                        <a:rPr lang="en-CA" sz="1000" dirty="0" err="1">
                          <a:latin typeface="Calibri"/>
                          <a:ea typeface="ＭＳ 明朝"/>
                          <a:cs typeface="Calibri"/>
                        </a:rPr>
                        <a:t>Healthsystem</a:t>
                      </a: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 Elders (NICHE)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600" dirty="0">
                          <a:solidFill>
                            <a:srgbClr val="C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ACE Tracker</a:t>
                      </a:r>
                      <a:endParaRPr lang="en-US" sz="1600" dirty="0">
                        <a:solidFill>
                          <a:srgbClr val="C00000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CA" sz="1000" dirty="0">
                          <a:latin typeface="Calibri"/>
                          <a:ea typeface="ＭＳ 明朝"/>
                          <a:cs typeface="Calibri"/>
                        </a:rPr>
                        <a:t>Inpatient Behavioural Management Strategies to Promote Patient and Staff Safety</a:t>
                      </a: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0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5259" marR="85259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D86857-A754-495E-9EC4-3EF697113992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0DC5CE1-0FE3-4FC1-B216-2A15413A0CDC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3199" y="1247775"/>
            <a:ext cx="7199026" cy="1049848"/>
          </a:xfrm>
        </p:spPr>
        <p:txBody>
          <a:bodyPr/>
          <a:lstStyle/>
          <a:p>
            <a:r>
              <a:rPr lang="is-IS" dirty="0" smtClean="0"/>
              <a:t>Takk fyrir</a:t>
            </a:r>
            <a:endParaRPr lang="en-US" dirty="0"/>
          </a:p>
        </p:txBody>
      </p:sp>
      <p:pic>
        <p:nvPicPr>
          <p:cNvPr id="6" name="Picture 2" descr="C:\Users\Public\Pictures\Sample Pictures\_haus_brynhild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35" y="2644775"/>
            <a:ext cx="11546840" cy="26581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812" y="0"/>
            <a:ext cx="9800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Áhrif hindraðs </a:t>
            </a:r>
            <a:r>
              <a:rPr lang="is-IS" dirty="0" err="1" smtClean="0"/>
              <a:t>flæðis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3541-DAC3-4BBA-9DC9-1598B1B38D61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Aukið stress</a:t>
            </a:r>
          </a:p>
          <a:p>
            <a:pPr lvl="1"/>
            <a:r>
              <a:rPr lang="is-IS" dirty="0" smtClean="0"/>
              <a:t>,,þetta hefði getað verið ég”</a:t>
            </a:r>
          </a:p>
          <a:p>
            <a:r>
              <a:rPr lang="is-IS" dirty="0" smtClean="0"/>
              <a:t>Minni starfsánægja</a:t>
            </a:r>
          </a:p>
          <a:p>
            <a:r>
              <a:rPr lang="is-IS" dirty="0" smtClean="0"/>
              <a:t>Minnkun á vinnuframlagi</a:t>
            </a:r>
          </a:p>
          <a:p>
            <a:pPr lvl="1"/>
            <a:r>
              <a:rPr lang="is-IS" dirty="0" smtClean="0"/>
              <a:t>Starfsfólk sækir í hlutastarf</a:t>
            </a:r>
          </a:p>
          <a:p>
            <a:pPr lvl="1"/>
            <a:r>
              <a:rPr lang="is-IS" dirty="0" smtClean="0"/>
              <a:t>Skiptir um starf</a:t>
            </a:r>
          </a:p>
          <a:p>
            <a:r>
              <a:rPr lang="is-IS" dirty="0" smtClean="0"/>
              <a:t>Verri samskipti milli eininga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1548914"/>
            <a:ext cx="4476750" cy="38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dirty="0" smtClean="0"/>
              <a:t>FRÁ SJÓNARHÓLI BRÁÐAMÓTTÖKU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58FB-A168-4E47-9E27-9956AA94B3E7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17072" y="1447800"/>
            <a:ext cx="81674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Hér endurspeglast vandinn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CFBD-08AD-4CC7-8D5A-AC5F2A7EA829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2032969"/>
            <a:ext cx="10363200" cy="34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2CE3-40E8-4302-AA5E-842C2006972F}" type="datetime1">
              <a:rPr lang="en-US" smtClean="0"/>
              <a:pPr/>
              <a:t>4/15/2016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91DE6D-06B2-42D3-BED0-14C3BA485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92000" cy="62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9648395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68075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95733" y="37170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3392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9563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32171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2014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55840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2013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32437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2015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7435" y="2852936"/>
            <a:ext cx="3840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3765" y="2852936"/>
            <a:ext cx="3840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64085" y="2852936"/>
            <a:ext cx="3840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40416" y="2852936"/>
            <a:ext cx="3840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3392" y="2060848"/>
            <a:ext cx="11329259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08235" y="47667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Þetta eru allar innlagnir</a:t>
            </a:r>
          </a:p>
          <a:p>
            <a:r>
              <a:rPr lang="is-IS" dirty="0" smtClean="0"/>
              <a:t>Meðalbið á LYF 15.5 </a:t>
            </a:r>
            <a:r>
              <a:rPr lang="is-IS" dirty="0" err="1" smtClean="0"/>
              <a:t>klst</a:t>
            </a:r>
            <a:endParaRPr lang="is-IS" dirty="0" smtClean="0"/>
          </a:p>
          <a:p>
            <a:r>
              <a:rPr lang="is-IS" b="1" dirty="0" smtClean="0"/>
              <a:t>Lengst um ríflega 50%</a:t>
            </a:r>
            <a:endParaRPr lang="en-US" b="1" dirty="0"/>
          </a:p>
        </p:txBody>
      </p:sp>
      <p:sp>
        <p:nvSpPr>
          <p:cNvPr id="19" name="5-Point Star 18"/>
          <p:cNvSpPr/>
          <p:nvPr/>
        </p:nvSpPr>
        <p:spPr>
          <a:xfrm>
            <a:off x="11664619" y="1772816"/>
            <a:ext cx="335360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23392" y="5085184"/>
            <a:ext cx="10369152" cy="21602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1424" y="5805264"/>
            <a:ext cx="1084920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90 ára og eldri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D051-23D4-4305-8E5C-4CD6D80678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89AEEB-D187-4A33-BD02-D8D287ED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2012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s-IS" dirty="0" smtClean="0"/>
              <a:t>2013</a:t>
            </a:r>
          </a:p>
          <a:p>
            <a:endParaRPr lang="en-US" dirty="0"/>
          </a:p>
        </p:txBody>
      </p:sp>
      <p:pic>
        <p:nvPicPr>
          <p:cNvPr id="8" name="Picture 7" descr="Inserted picture RelID:8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24" y="2207146"/>
            <a:ext cx="5568619" cy="2808312"/>
          </a:xfrm>
          <a:prstGeom prst="rect">
            <a:avLst/>
          </a:prstGeom>
        </p:spPr>
      </p:pic>
      <p:pic>
        <p:nvPicPr>
          <p:cNvPr id="9" name="Picture 8" descr="Inserted picture RelID:8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979" y="2480320"/>
            <a:ext cx="5410179" cy="24482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90 ára og eldri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186F-F230-4F62-ADFB-2A1B4CEE68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89AEEB-D187-4A33-BD02-D8D287ED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2014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s-IS" dirty="0" smtClean="0"/>
              <a:t>2015</a:t>
            </a:r>
          </a:p>
          <a:p>
            <a:endParaRPr lang="en-US" dirty="0"/>
          </a:p>
        </p:txBody>
      </p:sp>
      <p:pic>
        <p:nvPicPr>
          <p:cNvPr id="7" name="Picture 6" descr="Inserted picture RelID:9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827" y="2491467"/>
            <a:ext cx="5720136" cy="2880320"/>
          </a:xfrm>
          <a:prstGeom prst="rect">
            <a:avLst/>
          </a:prstGeom>
        </p:spPr>
      </p:pic>
      <p:pic>
        <p:nvPicPr>
          <p:cNvPr id="8" name="Picture 7" descr="Inserted picture RelID: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968" y="2420888"/>
            <a:ext cx="5218157" cy="25832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andspitali">
      <a:dk1>
        <a:sysClr val="windowText" lastClr="000000"/>
      </a:dk1>
      <a:lt1>
        <a:sysClr val="window" lastClr="FFFFFF"/>
      </a:lt1>
      <a:dk2>
        <a:srgbClr val="A29B95"/>
      </a:dk2>
      <a:lt2>
        <a:srgbClr val="FFFFFF"/>
      </a:lt2>
      <a:accent1>
        <a:srgbClr val="77AEC9"/>
      </a:accent1>
      <a:accent2>
        <a:srgbClr val="E9675D"/>
      </a:accent2>
      <a:accent3>
        <a:srgbClr val="579B78"/>
      </a:accent3>
      <a:accent4>
        <a:srgbClr val="A95697"/>
      </a:accent4>
      <a:accent5>
        <a:srgbClr val="F3CD69"/>
      </a:accent5>
      <a:accent6>
        <a:srgbClr val="A29B95"/>
      </a:accent6>
      <a:hlink>
        <a:srgbClr val="77AEC9"/>
      </a:hlink>
      <a:folHlink>
        <a:srgbClr val="A29B95"/>
      </a:folHlink>
    </a:clrScheme>
    <a:fontScheme name="Landspital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4593</TotalTime>
  <Words>1238</Words>
  <Application>Microsoft Office PowerPoint</Application>
  <PresentationFormat>Custom</PresentationFormat>
  <Paragraphs>302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Equity</vt:lpstr>
      <vt:lpstr>Chart</vt:lpstr>
      <vt:lpstr>  Fráflæði aldraðra af sjúkrahúsum</vt:lpstr>
      <vt:lpstr>Slide 2</vt:lpstr>
      <vt:lpstr>Hindrað flæði sjúklinga</vt:lpstr>
      <vt:lpstr>Áhrif hindraðs flæðis</vt:lpstr>
      <vt:lpstr>FRÁ SJÓNARHÓLI BRÁÐAMÓTTÖKU</vt:lpstr>
      <vt:lpstr>Hér endurspeglast vandinn</vt:lpstr>
      <vt:lpstr>Slide 7</vt:lpstr>
      <vt:lpstr>90 ára og eldri</vt:lpstr>
      <vt:lpstr>90 ára og eldri</vt:lpstr>
      <vt:lpstr>90 ára og eldri</vt:lpstr>
      <vt:lpstr>Heim eða innlögn</vt:lpstr>
      <vt:lpstr>Heim eða innlögn</vt:lpstr>
      <vt:lpstr>Hindrað flæði og sequential access block</vt:lpstr>
      <vt:lpstr>Slide 14</vt:lpstr>
      <vt:lpstr>Slide 15</vt:lpstr>
      <vt:lpstr>Slide 16</vt:lpstr>
      <vt:lpstr>Framboð og eftirspurn í ójafnvægi</vt:lpstr>
      <vt:lpstr>Bið og framboð á hjúkrunarrými</vt:lpstr>
      <vt:lpstr>Slide 19</vt:lpstr>
      <vt:lpstr>Staðan á Lsh</vt:lpstr>
      <vt:lpstr>Slide 21</vt:lpstr>
      <vt:lpstr>HVAÐ ER TIL RÁÐA?????</vt:lpstr>
      <vt:lpstr>HVAÐ ER TIL RÁÐA?????</vt:lpstr>
      <vt:lpstr>Úrlausnir - bráðar</vt:lpstr>
      <vt:lpstr>Úrlausnir – meðal/langtíma</vt:lpstr>
      <vt:lpstr>Samvinna eftir Bráðadaginn í fyrra</vt:lpstr>
      <vt:lpstr>Fyrir sjúklingana þýðir þetta: </vt:lpstr>
      <vt:lpstr>Hvað varð til að við vorum samþykkt ?</vt:lpstr>
      <vt:lpstr>Markverð stytting á legutíma B4</vt:lpstr>
      <vt:lpstr>Slide 30</vt:lpstr>
      <vt:lpstr>Slide 31</vt:lpstr>
      <vt:lpstr>Slide 32</vt:lpstr>
      <vt:lpstr>Slide 33</vt:lpstr>
      <vt:lpstr>The interRAI AC</vt:lpstr>
      <vt:lpstr>Slide 35</vt:lpstr>
      <vt:lpstr>Takk fyrir</vt:lpstr>
      <vt:lpstr>Slide 37</vt:lpstr>
      <vt:lpstr>Slide 38</vt:lpstr>
    </vt:vector>
  </TitlesOfParts>
  <Company>LSH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benedikto</dc:creator>
  <cp:lastModifiedBy>hkjartansson</cp:lastModifiedBy>
  <cp:revision>194</cp:revision>
  <dcterms:created xsi:type="dcterms:W3CDTF">2014-11-03T14:38:49Z</dcterms:created>
  <dcterms:modified xsi:type="dcterms:W3CDTF">2016-04-15T11:29:31Z</dcterms:modified>
</cp:coreProperties>
</file>