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353" r:id="rId3"/>
    <p:sldId id="261" r:id="rId4"/>
    <p:sldId id="286" r:id="rId5"/>
    <p:sldId id="259" r:id="rId6"/>
    <p:sldId id="284" r:id="rId7"/>
    <p:sldId id="285" r:id="rId8"/>
    <p:sldId id="288" r:id="rId9"/>
    <p:sldId id="260" r:id="rId10"/>
    <p:sldId id="332" r:id="rId11"/>
    <p:sldId id="331" r:id="rId12"/>
    <p:sldId id="283" r:id="rId13"/>
    <p:sldId id="306" r:id="rId14"/>
    <p:sldId id="308" r:id="rId15"/>
    <p:sldId id="289" r:id="rId16"/>
    <p:sldId id="291" r:id="rId17"/>
    <p:sldId id="292" r:id="rId18"/>
    <p:sldId id="322" r:id="rId19"/>
    <p:sldId id="323" r:id="rId20"/>
    <p:sldId id="294" r:id="rId21"/>
    <p:sldId id="345" r:id="rId22"/>
    <p:sldId id="346" r:id="rId23"/>
    <p:sldId id="347" r:id="rId24"/>
    <p:sldId id="348" r:id="rId25"/>
    <p:sldId id="349" r:id="rId26"/>
    <p:sldId id="340" r:id="rId27"/>
    <p:sldId id="341" r:id="rId28"/>
    <p:sldId id="342" r:id="rId29"/>
    <p:sldId id="350" r:id="rId30"/>
    <p:sldId id="351" r:id="rId31"/>
    <p:sldId id="352" r:id="rId32"/>
    <p:sldId id="343" r:id="rId33"/>
    <p:sldId id="270" r:id="rId34"/>
    <p:sldId id="275" r:id="rId35"/>
    <p:sldId id="276" r:id="rId36"/>
    <p:sldId id="344" r:id="rId37"/>
    <p:sldId id="335" r:id="rId38"/>
    <p:sldId id="277" r:id="rId39"/>
    <p:sldId id="279" r:id="rId40"/>
    <p:sldId id="278" r:id="rId41"/>
    <p:sldId id="334" r:id="rId42"/>
    <p:sldId id="324" r:id="rId43"/>
    <p:sldId id="326" r:id="rId44"/>
    <p:sldId id="327" r:id="rId45"/>
    <p:sldId id="328" r:id="rId46"/>
    <p:sldId id="329" r:id="rId47"/>
    <p:sldId id="333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69" autoAdjust="0"/>
  </p:normalViewPr>
  <p:slideViewPr>
    <p:cSldViewPr snapToGrid="0" snapToObjects="1">
      <p:cViewPr varScale="1">
        <p:scale>
          <a:sx n="95" d="100"/>
          <a:sy n="95" d="100"/>
        </p:scale>
        <p:origin x="20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7" d="100"/>
        <a:sy n="167" d="100"/>
      </p:scale>
      <p:origin x="0" y="19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B2810-7209-7B40-AC2F-FB452390781B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8FB1A-F7DA-9A45-96E9-9053EF53E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424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Eða</a:t>
            </a:r>
            <a:r>
              <a:rPr lang="en-US" b="1" dirty="0"/>
              <a:t> </a:t>
            </a:r>
            <a:br>
              <a:rPr lang="en-US" b="1" dirty="0"/>
            </a:br>
            <a:r>
              <a:rPr lang="en-US" b="1" dirty="0" err="1"/>
              <a:t>Kennsla</a:t>
            </a:r>
            <a:r>
              <a:rPr lang="en-US" b="1" dirty="0"/>
              <a:t> </a:t>
            </a:r>
            <a:r>
              <a:rPr lang="en-US" b="1" dirty="0" err="1"/>
              <a:t>sérnámslækna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Landspítala</a:t>
            </a:r>
            <a:r>
              <a:rPr lang="en-US" b="1" dirty="0"/>
              <a:t>, </a:t>
            </a:r>
            <a:r>
              <a:rPr lang="en-US" b="1" dirty="0" err="1"/>
              <a:t>uppbygging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lyflækningasviði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8FB1A-F7DA-9A45-96E9-9053EF53E6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0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EE44E-5B99-6748-82C3-E1F0C27E32F0}" type="slidenum"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55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s-I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51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66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4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06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s-I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383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36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s-I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s-I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63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73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033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s-I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65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s-I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818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s-I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s-IS"/>
              <a:t>Click to edit Master text styles</a:t>
            </a:r>
          </a:p>
          <a:p>
            <a:pPr lvl="1"/>
            <a:r>
              <a:rPr lang="is-IS"/>
              <a:t>Second level</a:t>
            </a:r>
          </a:p>
          <a:p>
            <a:pPr lvl="2"/>
            <a:r>
              <a:rPr lang="is-IS"/>
              <a:t>Third level</a:t>
            </a:r>
          </a:p>
          <a:p>
            <a:pPr lvl="3"/>
            <a:r>
              <a:rPr lang="is-IS"/>
              <a:t>Fourth level</a:t>
            </a:r>
          </a:p>
          <a:p>
            <a:pPr lvl="4"/>
            <a:r>
              <a:rPr lang="is-I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3EE69-CB7D-DD4B-9990-AA14BEDB215E}" type="datetimeFigureOut">
              <a:rPr lang="en-US" smtClean="0"/>
              <a:t>10/24/2017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B9818-77A4-2543-AFD8-6C3E05005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44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14824"/>
            <a:ext cx="7772400" cy="2779059"/>
          </a:xfrm>
        </p:spPr>
        <p:txBody>
          <a:bodyPr>
            <a:normAutofit/>
          </a:bodyPr>
          <a:lstStyle/>
          <a:p>
            <a:r>
              <a:rPr lang="en-US" b="1" dirty="0" err="1"/>
              <a:t>Mun</a:t>
            </a:r>
            <a:r>
              <a:rPr lang="en-US" b="1" dirty="0"/>
              <a:t> </a:t>
            </a:r>
            <a:r>
              <a:rPr lang="en-US" b="1" dirty="0" err="1"/>
              <a:t>skipulögð</a:t>
            </a:r>
            <a:r>
              <a:rPr lang="en-US" b="1" dirty="0"/>
              <a:t> </a:t>
            </a:r>
            <a:r>
              <a:rPr lang="en-US" b="1" dirty="0" err="1"/>
              <a:t>uppbygging</a:t>
            </a:r>
            <a:r>
              <a:rPr lang="en-US" b="1" dirty="0"/>
              <a:t> </a:t>
            </a:r>
            <a:r>
              <a:rPr lang="en-US" b="1" dirty="0" err="1"/>
              <a:t>framhaldsnáms</a:t>
            </a:r>
            <a:r>
              <a:rPr lang="en-US" b="1" dirty="0"/>
              <a:t> </a:t>
            </a:r>
            <a:r>
              <a:rPr lang="en-US" b="1" dirty="0" err="1"/>
              <a:t>lækna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Íslandi</a:t>
            </a:r>
            <a:r>
              <a:rPr lang="en-US" b="1" dirty="0"/>
              <a:t> </a:t>
            </a:r>
            <a:r>
              <a:rPr lang="en-US" b="1" dirty="0" err="1"/>
              <a:t>hafa</a:t>
            </a:r>
            <a:r>
              <a:rPr lang="en-US" b="1" dirty="0"/>
              <a:t> </a:t>
            </a:r>
            <a:r>
              <a:rPr lang="en-US" b="1" dirty="0" err="1"/>
              <a:t>áhrif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heilbrigðisþjónustuna</a:t>
            </a:r>
            <a:r>
              <a:rPr lang="en-US" b="1" dirty="0"/>
              <a:t>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14" y="4663446"/>
            <a:ext cx="8450009" cy="219455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Friðbjörn Sigurðsson</a:t>
            </a:r>
          </a:p>
          <a:p>
            <a:r>
              <a:rPr lang="en-US" dirty="0" err="1"/>
              <a:t>framhaldsmenntunarstjóri</a:t>
            </a:r>
            <a:r>
              <a:rPr lang="en-US" dirty="0"/>
              <a:t> </a:t>
            </a:r>
            <a:r>
              <a:rPr lang="en-US" dirty="0" err="1"/>
              <a:t>lyflækninga</a:t>
            </a:r>
            <a:endParaRPr lang="en-US" dirty="0"/>
          </a:p>
          <a:p>
            <a:endParaRPr lang="en-US" dirty="0"/>
          </a:p>
          <a:p>
            <a:r>
              <a:rPr lang="en-US" b="1" dirty="0" err="1">
                <a:solidFill>
                  <a:srgbClr val="0000FF"/>
                </a:solidFill>
              </a:rPr>
              <a:t>Landsamband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heilbrigðisstofnana</a:t>
            </a:r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</a:rPr>
              <a:t>24. mars </a:t>
            </a:r>
            <a:r>
              <a:rPr lang="en-US" b="1" dirty="0" smtClean="0">
                <a:solidFill>
                  <a:srgbClr val="0000FF"/>
                </a:solidFill>
              </a:rPr>
              <a:t>2017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239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Starfandi</a:t>
            </a:r>
            <a:r>
              <a:rPr lang="en-US" b="1" dirty="0"/>
              <a:t> </a:t>
            </a:r>
            <a:r>
              <a:rPr lang="en-US" b="1" dirty="0" err="1"/>
              <a:t>læknar</a:t>
            </a:r>
            <a:r>
              <a:rPr lang="en-US" b="1" dirty="0"/>
              <a:t> </a:t>
            </a:r>
            <a:r>
              <a:rPr lang="en-US" b="1" dirty="0" err="1"/>
              <a:t>fyrir</a:t>
            </a:r>
            <a:r>
              <a:rPr lang="en-US" b="1" dirty="0"/>
              <a:t> 100 </a:t>
            </a:r>
            <a:r>
              <a:rPr lang="en-US" b="1" dirty="0" err="1"/>
              <a:t>þús</a:t>
            </a:r>
            <a:r>
              <a:rPr lang="en-US" b="1" dirty="0"/>
              <a:t>. </a:t>
            </a:r>
            <a:r>
              <a:rPr lang="en-US" b="1" dirty="0" err="1"/>
              <a:t>íbúa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err="1"/>
              <a:t>árin</a:t>
            </a:r>
            <a:r>
              <a:rPr lang="en-US" b="1" dirty="0"/>
              <a:t> 2009 </a:t>
            </a:r>
            <a:r>
              <a:rPr lang="en-US" b="1" dirty="0" err="1"/>
              <a:t>og</a:t>
            </a:r>
            <a:r>
              <a:rPr lang="en-US" b="1" dirty="0"/>
              <a:t> 2014</a:t>
            </a:r>
          </a:p>
        </p:txBody>
      </p:sp>
      <p:pic>
        <p:nvPicPr>
          <p:cNvPr id="4" name="Content Placeholder 3" descr="Screen Shot 2017-03-23 at 19.25.4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8" b="8628"/>
          <a:stretch>
            <a:fillRect/>
          </a:stretch>
        </p:blipFill>
        <p:spPr>
          <a:xfrm>
            <a:off x="0" y="1600200"/>
            <a:ext cx="9144000" cy="4525963"/>
          </a:xfrm>
          <a:prstGeom prst="rect">
            <a:avLst/>
          </a:prstGeom>
        </p:spPr>
      </p:pic>
      <p:pic>
        <p:nvPicPr>
          <p:cNvPr id="5" name="Picture 4" descr="Screen Shot 2017-03-23 at 19.28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714534"/>
            <a:ext cx="1854748" cy="109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17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/>
              <a:t>Er</a:t>
            </a:r>
            <a:r>
              <a:rPr lang="en-US" b="1" dirty="0"/>
              <a:t> </a:t>
            </a:r>
            <a:r>
              <a:rPr lang="en-US" b="1" dirty="0" err="1"/>
              <a:t>skortur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skipulagi</a:t>
            </a:r>
            <a:r>
              <a:rPr lang="en-US" b="1" dirty="0"/>
              <a:t> </a:t>
            </a:r>
            <a:r>
              <a:rPr lang="en-US" b="1" dirty="0" err="1"/>
              <a:t>heilbrigðisþjónustu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Íslandi</a:t>
            </a:r>
            <a:r>
              <a:rPr lang="en-US" b="1" dirty="0"/>
              <a:t>?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400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7-03-22 at 09.39.06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46" r="-3246"/>
          <a:stretch>
            <a:fillRect/>
          </a:stretch>
        </p:blipFill>
        <p:spPr>
          <a:xfrm>
            <a:off x="-472425" y="1074488"/>
            <a:ext cx="9827563" cy="5404910"/>
          </a:xfrm>
        </p:spPr>
      </p:pic>
      <p:sp>
        <p:nvSpPr>
          <p:cNvPr id="5" name="TextBox 4"/>
          <p:cNvSpPr txBox="1"/>
          <p:nvPr/>
        </p:nvSpPr>
        <p:spPr>
          <a:xfrm>
            <a:off x="439596" y="667485"/>
            <a:ext cx="2897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Læknablaðið</a:t>
            </a:r>
            <a:r>
              <a:rPr lang="en-US" sz="2800" b="1" dirty="0">
                <a:solidFill>
                  <a:srgbClr val="FF0000"/>
                </a:solidFill>
              </a:rPr>
              <a:t> 2005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292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Marklýsing</a:t>
            </a:r>
            <a:r>
              <a:rPr lang="en-US" b="1" dirty="0"/>
              <a:t> </a:t>
            </a:r>
            <a:r>
              <a:rPr lang="en-US" b="1" dirty="0" err="1"/>
              <a:t>fyrir</a:t>
            </a:r>
            <a:r>
              <a:rPr lang="en-US" b="1" dirty="0"/>
              <a:t> </a:t>
            </a:r>
            <a:r>
              <a:rPr lang="en-US" b="1" dirty="0" err="1"/>
              <a:t>sérnám</a:t>
            </a:r>
            <a:r>
              <a:rPr lang="en-US" b="1" dirty="0"/>
              <a:t> </a:t>
            </a:r>
            <a:r>
              <a:rPr lang="en-US" b="1" dirty="0" err="1"/>
              <a:t>í</a:t>
            </a:r>
            <a:r>
              <a:rPr lang="en-US" b="1" dirty="0"/>
              <a:t> </a:t>
            </a:r>
            <a:r>
              <a:rPr lang="en-US" b="1" dirty="0" err="1"/>
              <a:t>heimilislækningum</a:t>
            </a:r>
            <a:r>
              <a:rPr lang="en-US" b="1" dirty="0"/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Félag</a:t>
            </a:r>
            <a:r>
              <a:rPr lang="en-US" dirty="0"/>
              <a:t> </a:t>
            </a:r>
            <a:r>
              <a:rPr lang="en-US" dirty="0" err="1"/>
              <a:t>íslenskra</a:t>
            </a:r>
            <a:r>
              <a:rPr lang="en-US" dirty="0"/>
              <a:t> </a:t>
            </a:r>
            <a:r>
              <a:rPr lang="en-US" dirty="0" err="1"/>
              <a:t>heimilislækna</a:t>
            </a:r>
            <a:r>
              <a:rPr lang="en-US" dirty="0"/>
              <a:t> ákvað1992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ráðast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gerð</a:t>
            </a:r>
            <a:r>
              <a:rPr lang="en-US" dirty="0"/>
              <a:t> </a:t>
            </a:r>
            <a:r>
              <a:rPr lang="en-US" dirty="0" err="1"/>
              <a:t>marklýsingar</a:t>
            </a:r>
            <a:r>
              <a:rPr lang="en-US" dirty="0"/>
              <a:t> </a:t>
            </a:r>
          </a:p>
          <a:p>
            <a:r>
              <a:rPr lang="en-US" dirty="0" err="1"/>
              <a:t>Sérfræðinám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stundað</a:t>
            </a:r>
            <a:r>
              <a:rPr lang="en-US" dirty="0"/>
              <a:t> </a:t>
            </a:r>
            <a:r>
              <a:rPr lang="en-US" dirty="0" err="1"/>
              <a:t>eftir</a:t>
            </a:r>
            <a:r>
              <a:rPr lang="en-US" dirty="0"/>
              <a:t> </a:t>
            </a:r>
            <a:r>
              <a:rPr lang="en-US" dirty="0" err="1"/>
              <a:t>marklýsingu</a:t>
            </a:r>
            <a:r>
              <a:rPr lang="en-US" dirty="0"/>
              <a:t> en </a:t>
            </a:r>
            <a:r>
              <a:rPr lang="en-US" dirty="0" err="1"/>
              <a:t>ekki</a:t>
            </a:r>
            <a:r>
              <a:rPr lang="en-US" dirty="0"/>
              <a:t> </a:t>
            </a:r>
            <a:r>
              <a:rPr lang="en-US" dirty="0" err="1"/>
              <a:t>einungis</a:t>
            </a:r>
            <a:r>
              <a:rPr lang="en-US" dirty="0"/>
              <a:t> </a:t>
            </a:r>
            <a:r>
              <a:rPr lang="en-US" dirty="0" err="1"/>
              <a:t>eftir</a:t>
            </a:r>
            <a:r>
              <a:rPr lang="en-US" dirty="0"/>
              <a:t> </a:t>
            </a:r>
            <a:r>
              <a:rPr lang="en-US" dirty="0" err="1"/>
              <a:t>tímatöflu</a:t>
            </a:r>
            <a:r>
              <a:rPr lang="en-US" dirty="0"/>
              <a:t> </a:t>
            </a:r>
          </a:p>
          <a:p>
            <a:r>
              <a:rPr lang="en-US" dirty="0"/>
              <a:t>FÍH </a:t>
            </a:r>
            <a:r>
              <a:rPr lang="en-US" dirty="0" err="1"/>
              <a:t>hefur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undanförnum</a:t>
            </a:r>
            <a:r>
              <a:rPr lang="en-US" dirty="0"/>
              <a:t> </a:t>
            </a:r>
            <a:r>
              <a:rPr lang="en-US" dirty="0" err="1"/>
              <a:t>árum</a:t>
            </a:r>
            <a:r>
              <a:rPr lang="en-US" dirty="0"/>
              <a:t> </a:t>
            </a:r>
            <a:r>
              <a:rPr lang="en-US" dirty="0" err="1"/>
              <a:t>hvatt</a:t>
            </a:r>
            <a:r>
              <a:rPr lang="en-US" dirty="0"/>
              <a:t> </a:t>
            </a:r>
            <a:r>
              <a:rPr lang="en-US" dirty="0" err="1"/>
              <a:t>heilbrigðisráðuneytið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endurskoða</a:t>
            </a:r>
            <a:r>
              <a:rPr lang="en-US" dirty="0"/>
              <a:t> </a:t>
            </a:r>
            <a:r>
              <a:rPr lang="en-US" dirty="0" err="1"/>
              <a:t>sérfræðireglugerðina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því</a:t>
            </a:r>
            <a:r>
              <a:rPr lang="en-US" dirty="0"/>
              <a:t> </a:t>
            </a:r>
            <a:r>
              <a:rPr lang="en-US" dirty="0" err="1"/>
              <a:t>augnamiði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marklýsing</a:t>
            </a:r>
            <a:r>
              <a:rPr lang="en-US" dirty="0"/>
              <a:t> </a:t>
            </a:r>
            <a:r>
              <a:rPr lang="en-US" dirty="0" err="1"/>
              <a:t>framhaldsnáms</a:t>
            </a:r>
            <a:r>
              <a:rPr lang="en-US" dirty="0"/>
              <a:t> </a:t>
            </a:r>
            <a:r>
              <a:rPr lang="en-US" dirty="0" err="1"/>
              <a:t>skapi</a:t>
            </a:r>
            <a:r>
              <a:rPr lang="en-US" dirty="0"/>
              <a:t> </a:t>
            </a:r>
            <a:r>
              <a:rPr lang="en-US" dirty="0" err="1"/>
              <a:t>ákveðinn</a:t>
            </a:r>
            <a:r>
              <a:rPr lang="en-US" dirty="0"/>
              <a:t> </a:t>
            </a:r>
            <a:r>
              <a:rPr lang="en-US" dirty="0" err="1"/>
              <a:t>ramma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reglugerðinni</a:t>
            </a:r>
            <a:r>
              <a:rPr lang="en-US" dirty="0"/>
              <a:t>. </a:t>
            </a:r>
          </a:p>
          <a:p>
            <a:r>
              <a:rPr lang="en-US" dirty="0" err="1"/>
              <a:t>Fyrsta</a:t>
            </a:r>
            <a:r>
              <a:rPr lang="en-US" dirty="0"/>
              <a:t> </a:t>
            </a:r>
            <a:r>
              <a:rPr lang="en-US" dirty="0" err="1"/>
              <a:t>marklýsing</a:t>
            </a:r>
            <a:r>
              <a:rPr lang="en-US" dirty="0"/>
              <a:t> </a:t>
            </a:r>
            <a:r>
              <a:rPr lang="en-US" dirty="0" err="1"/>
              <a:t>fyrir</a:t>
            </a:r>
            <a:r>
              <a:rPr lang="en-US" dirty="0"/>
              <a:t> </a:t>
            </a:r>
            <a:r>
              <a:rPr lang="en-US" dirty="0" err="1"/>
              <a:t>framhaldsnám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heimilislækningum</a:t>
            </a:r>
            <a:r>
              <a:rPr lang="en-US" dirty="0"/>
              <a:t> </a:t>
            </a:r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gefin</a:t>
            </a:r>
            <a:r>
              <a:rPr lang="en-US" dirty="0"/>
              <a:t> </a:t>
            </a:r>
            <a:r>
              <a:rPr lang="en-US" dirty="0" err="1"/>
              <a:t>út</a:t>
            </a:r>
            <a:r>
              <a:rPr lang="en-US" dirty="0"/>
              <a:t> 1995 </a:t>
            </a:r>
          </a:p>
          <a:p>
            <a:r>
              <a:rPr lang="en-US" dirty="0" err="1"/>
              <a:t>Endurskoðuð</a:t>
            </a:r>
            <a:r>
              <a:rPr lang="en-US" dirty="0"/>
              <a:t> </a:t>
            </a:r>
            <a:r>
              <a:rPr lang="en-US" dirty="0" err="1"/>
              <a:t>marklýsing</a:t>
            </a:r>
            <a:r>
              <a:rPr lang="en-US" dirty="0"/>
              <a:t> 2008</a:t>
            </a:r>
          </a:p>
          <a:p>
            <a:r>
              <a:rPr lang="en-US" dirty="0" err="1"/>
              <a:t>Enn</a:t>
            </a:r>
            <a:r>
              <a:rPr lang="en-US" dirty="0"/>
              <a:t> </a:t>
            </a:r>
            <a:r>
              <a:rPr lang="en-US" dirty="0" err="1"/>
              <a:t>endurskoðuð</a:t>
            </a:r>
            <a:r>
              <a:rPr lang="en-US" dirty="0"/>
              <a:t> </a:t>
            </a:r>
            <a:r>
              <a:rPr lang="en-US" dirty="0" err="1"/>
              <a:t>marklýsing</a:t>
            </a:r>
            <a:r>
              <a:rPr lang="en-US" dirty="0"/>
              <a:t> 2017</a:t>
            </a:r>
          </a:p>
          <a:p>
            <a:pPr lvl="1"/>
            <a:r>
              <a:rPr lang="en-US" i="1" dirty="0" err="1"/>
              <a:t>Kennslustjóri</a:t>
            </a:r>
            <a:endParaRPr lang="en-US" i="1" dirty="0"/>
          </a:p>
          <a:p>
            <a:pPr lvl="2"/>
            <a:r>
              <a:rPr lang="en-US" i="1" dirty="0" err="1"/>
              <a:t>Elínborg</a:t>
            </a:r>
            <a:r>
              <a:rPr lang="en-US" i="1" dirty="0"/>
              <a:t> </a:t>
            </a:r>
            <a:r>
              <a:rPr lang="en-US" i="1" dirty="0" err="1"/>
              <a:t>Bárðardóttir</a:t>
            </a:r>
            <a:endParaRPr lang="en-US" i="1" dirty="0"/>
          </a:p>
          <a:p>
            <a:pPr lvl="1"/>
            <a:r>
              <a:rPr lang="en-US" i="1" dirty="0" err="1"/>
              <a:t>Aðstoðarkennslustjóri</a:t>
            </a:r>
            <a:endParaRPr lang="en-US" i="1" dirty="0"/>
          </a:p>
          <a:p>
            <a:pPr lvl="2"/>
            <a:r>
              <a:rPr lang="en-US" i="1" dirty="0" err="1"/>
              <a:t>Sigríður</a:t>
            </a:r>
            <a:r>
              <a:rPr lang="en-US" i="1" dirty="0"/>
              <a:t> </a:t>
            </a:r>
            <a:r>
              <a:rPr lang="en-US" i="1" dirty="0" err="1"/>
              <a:t>ýr</a:t>
            </a:r>
            <a:r>
              <a:rPr lang="en-US" i="1" dirty="0"/>
              <a:t> </a:t>
            </a:r>
            <a:r>
              <a:rPr lang="en-US" i="1" dirty="0" err="1"/>
              <a:t>Jensdóttir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214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Lyflækningar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Vísir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fyrri</a:t>
            </a:r>
            <a:r>
              <a:rPr lang="en-US" dirty="0"/>
              <a:t> </a:t>
            </a:r>
            <a:r>
              <a:rPr lang="en-US" dirty="0" err="1"/>
              <a:t>hluta</a:t>
            </a:r>
            <a:r>
              <a:rPr lang="en-US" dirty="0"/>
              <a:t> </a:t>
            </a:r>
            <a:r>
              <a:rPr lang="en-US" dirty="0" err="1"/>
              <a:t>sérnáms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sjúkrahúsunum</a:t>
            </a:r>
            <a:r>
              <a:rPr lang="en-US" dirty="0"/>
              <a:t> </a:t>
            </a:r>
            <a:r>
              <a:rPr lang="en-US" dirty="0" err="1"/>
              <a:t>þremur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Reykjavík</a:t>
            </a:r>
          </a:p>
          <a:p>
            <a:pPr lvl="1"/>
            <a:r>
              <a:rPr lang="en-US" dirty="0" err="1"/>
              <a:t>Oftast</a:t>
            </a:r>
            <a:r>
              <a:rPr lang="en-US" dirty="0"/>
              <a:t> 1 </a:t>
            </a:r>
            <a:r>
              <a:rPr lang="en-US" dirty="0" err="1"/>
              <a:t>ár</a:t>
            </a:r>
            <a:endParaRPr lang="en-US" dirty="0"/>
          </a:p>
          <a:p>
            <a:r>
              <a:rPr lang="en-US" dirty="0" err="1"/>
              <a:t>Sameining</a:t>
            </a:r>
            <a:r>
              <a:rPr lang="en-US" dirty="0"/>
              <a:t> </a:t>
            </a:r>
            <a:r>
              <a:rPr lang="en-US" dirty="0" err="1"/>
              <a:t>sjúkrahúsanna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Reykjavík </a:t>
            </a:r>
            <a:r>
              <a:rPr lang="en-US" dirty="0" err="1"/>
              <a:t>árið</a:t>
            </a:r>
            <a:r>
              <a:rPr lang="en-US" dirty="0"/>
              <a:t> 2000</a:t>
            </a:r>
          </a:p>
          <a:p>
            <a:pPr lvl="1"/>
            <a:r>
              <a:rPr lang="en-US" dirty="0" err="1"/>
              <a:t>Unnt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efla</a:t>
            </a:r>
            <a:r>
              <a:rPr lang="en-US" dirty="0"/>
              <a:t> </a:t>
            </a:r>
            <a:r>
              <a:rPr lang="en-US" dirty="0" err="1"/>
              <a:t>umgjörð</a:t>
            </a:r>
            <a:r>
              <a:rPr lang="en-US" dirty="0"/>
              <a:t> um </a:t>
            </a:r>
            <a:r>
              <a:rPr lang="en-US" dirty="0" err="1"/>
              <a:t>sérnám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vissu</a:t>
            </a:r>
            <a:r>
              <a:rPr lang="en-US" dirty="0"/>
              <a:t> </a:t>
            </a:r>
            <a:r>
              <a:rPr lang="en-US" dirty="0" err="1"/>
              <a:t>marki</a:t>
            </a:r>
            <a:endParaRPr lang="en-US" dirty="0"/>
          </a:p>
          <a:p>
            <a:pPr lvl="1"/>
            <a:r>
              <a:rPr lang="en-US" dirty="0" err="1"/>
              <a:t>Námslæknar</a:t>
            </a:r>
            <a:r>
              <a:rPr lang="en-US" dirty="0"/>
              <a:t> 1-3 </a:t>
            </a:r>
            <a:r>
              <a:rPr lang="en-US" dirty="0" err="1"/>
              <a:t>ár</a:t>
            </a:r>
            <a:endParaRPr lang="en-US" dirty="0"/>
          </a:p>
          <a:p>
            <a:r>
              <a:rPr lang="en-US" dirty="0" err="1"/>
              <a:t>Reglugerð</a:t>
            </a:r>
            <a:r>
              <a:rPr lang="en-US" dirty="0"/>
              <a:t> </a:t>
            </a:r>
            <a:r>
              <a:rPr lang="en-US" dirty="0" err="1"/>
              <a:t>ófullkomin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935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/>
              <a:t>Neyðarástand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Landspítala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Árið</a:t>
            </a:r>
            <a:r>
              <a:rPr lang="en-US" dirty="0"/>
              <a:t> 2013</a:t>
            </a:r>
          </a:p>
        </p:txBody>
      </p:sp>
    </p:spTree>
    <p:extLst>
      <p:ext uri="{BB962C8B-B14F-4D97-AF65-F5344CB8AC3E}">
        <p14:creationId xmlns:p14="http://schemas.microsoft.com/office/powerpoint/2010/main" val="3280086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Fyrirsagnir</a:t>
            </a:r>
            <a:r>
              <a:rPr lang="en-US" b="1" dirty="0"/>
              <a:t> </a:t>
            </a:r>
            <a:r>
              <a:rPr lang="en-US" b="1" dirty="0" err="1"/>
              <a:t>af</a:t>
            </a:r>
            <a:r>
              <a:rPr lang="en-US" b="1" dirty="0"/>
              <a:t> </a:t>
            </a:r>
            <a:r>
              <a:rPr lang="en-US" b="1" dirty="0" err="1"/>
              <a:t>mbl.is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Segir</a:t>
            </a:r>
            <a:r>
              <a:rPr lang="en-US" dirty="0"/>
              <a:t> </a:t>
            </a:r>
            <a:r>
              <a:rPr lang="en-US" dirty="0" err="1"/>
              <a:t>stöðuna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Landspítalanum</a:t>
            </a:r>
            <a:r>
              <a:rPr lang="en-US" dirty="0"/>
              <a:t> </a:t>
            </a:r>
            <a:r>
              <a:rPr lang="en-US" dirty="0" err="1"/>
              <a:t>þjóðarskömm</a:t>
            </a:r>
            <a:endParaRPr lang="en-US" dirty="0"/>
          </a:p>
          <a:p>
            <a:r>
              <a:rPr lang="en-US" dirty="0" err="1"/>
              <a:t>Ekki</a:t>
            </a:r>
            <a:r>
              <a:rPr lang="en-US" dirty="0"/>
              <a:t> </a:t>
            </a:r>
            <a:r>
              <a:rPr lang="en-US" dirty="0" err="1"/>
              <a:t>bara</a:t>
            </a:r>
            <a:r>
              <a:rPr lang="en-US" dirty="0"/>
              <a:t> </a:t>
            </a:r>
            <a:r>
              <a:rPr lang="en-US" dirty="0" err="1"/>
              <a:t>kreppunni</a:t>
            </a:r>
            <a:r>
              <a:rPr lang="en-US" dirty="0"/>
              <a:t> um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kenna</a:t>
            </a:r>
            <a:endParaRPr lang="en-US" dirty="0"/>
          </a:p>
          <a:p>
            <a:r>
              <a:rPr lang="en-US" dirty="0" err="1"/>
              <a:t>Óvissustig</a:t>
            </a:r>
            <a:r>
              <a:rPr lang="en-US" dirty="0"/>
              <a:t> </a:t>
            </a:r>
            <a:r>
              <a:rPr lang="en-US" dirty="0" err="1"/>
              <a:t>enn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gildi</a:t>
            </a:r>
            <a:endParaRPr lang="en-US" dirty="0"/>
          </a:p>
          <a:p>
            <a:r>
              <a:rPr lang="en-US" dirty="0" err="1"/>
              <a:t>Neyðarplanið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renna</a:t>
            </a:r>
            <a:r>
              <a:rPr lang="en-US" dirty="0"/>
              <a:t> </a:t>
            </a:r>
            <a:r>
              <a:rPr lang="en-US" dirty="0" err="1"/>
              <a:t>út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tíma</a:t>
            </a:r>
            <a:endParaRPr lang="en-US" b="1" dirty="0"/>
          </a:p>
          <a:p>
            <a:r>
              <a:rPr lang="en-US" dirty="0" err="1"/>
              <a:t>Lakar</a:t>
            </a:r>
            <a:r>
              <a:rPr lang="en-US" dirty="0"/>
              <a:t> </a:t>
            </a:r>
            <a:r>
              <a:rPr lang="en-US" dirty="0" err="1"/>
              <a:t>starfsaðstæður</a:t>
            </a:r>
            <a:r>
              <a:rPr lang="en-US" dirty="0"/>
              <a:t> </a:t>
            </a:r>
            <a:r>
              <a:rPr lang="en-US" dirty="0" err="1"/>
              <a:t>einkum</a:t>
            </a:r>
            <a:r>
              <a:rPr lang="en-US" dirty="0"/>
              <a:t> </a:t>
            </a:r>
            <a:r>
              <a:rPr lang="en-US" dirty="0" err="1"/>
              <a:t>vegna</a:t>
            </a:r>
            <a:r>
              <a:rPr lang="en-US" dirty="0"/>
              <a:t> </a:t>
            </a:r>
            <a:r>
              <a:rPr lang="en-US" dirty="0" err="1"/>
              <a:t>álags</a:t>
            </a:r>
            <a:endParaRPr lang="en-US" dirty="0"/>
          </a:p>
          <a:p>
            <a:r>
              <a:rPr lang="en-US" dirty="0" err="1"/>
              <a:t>Lýsti</a:t>
            </a:r>
            <a:r>
              <a:rPr lang="en-US" dirty="0"/>
              <a:t> </a:t>
            </a:r>
            <a:r>
              <a:rPr lang="en-US" dirty="0" err="1"/>
              <a:t>áhyggjum</a:t>
            </a:r>
            <a:r>
              <a:rPr lang="en-US" dirty="0"/>
              <a:t> </a:t>
            </a:r>
            <a:r>
              <a:rPr lang="en-US" dirty="0" err="1"/>
              <a:t>af</a:t>
            </a:r>
            <a:r>
              <a:rPr lang="en-US" dirty="0"/>
              <a:t> </a:t>
            </a:r>
            <a:r>
              <a:rPr lang="en-US" dirty="0" err="1"/>
              <a:t>öryggi</a:t>
            </a:r>
            <a:r>
              <a:rPr lang="en-US" dirty="0"/>
              <a:t> </a:t>
            </a:r>
            <a:r>
              <a:rPr lang="en-US" dirty="0" err="1"/>
              <a:t>sjúklinga</a:t>
            </a:r>
            <a:endParaRPr lang="en-US" dirty="0"/>
          </a:p>
          <a:p>
            <a:r>
              <a:rPr lang="en-US" dirty="0" err="1"/>
              <a:t>Hafa</a:t>
            </a:r>
            <a:r>
              <a:rPr lang="en-US" dirty="0"/>
              <a:t> </a:t>
            </a:r>
            <a:r>
              <a:rPr lang="en-US" dirty="0" err="1"/>
              <a:t>minni</a:t>
            </a:r>
            <a:r>
              <a:rPr lang="en-US" dirty="0"/>
              <a:t> </a:t>
            </a:r>
            <a:r>
              <a:rPr lang="en-US" dirty="0" err="1"/>
              <a:t>tíma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kenna</a:t>
            </a:r>
            <a:r>
              <a:rPr lang="en-US" dirty="0"/>
              <a:t> </a:t>
            </a:r>
            <a:r>
              <a:rPr lang="en-US" dirty="0" err="1"/>
              <a:t>læknanemum</a:t>
            </a:r>
            <a:endParaRPr lang="en-US" dirty="0"/>
          </a:p>
          <a:p>
            <a:r>
              <a:rPr lang="en-US" dirty="0" err="1"/>
              <a:t>Klínískt</a:t>
            </a:r>
            <a:r>
              <a:rPr lang="en-US" dirty="0"/>
              <a:t> </a:t>
            </a:r>
            <a:r>
              <a:rPr lang="en-US" dirty="0" err="1"/>
              <a:t>læknanám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hættu</a:t>
            </a:r>
            <a:endParaRPr lang="en-US" dirty="0"/>
          </a:p>
          <a:p>
            <a:r>
              <a:rPr lang="en-US" dirty="0" err="1"/>
              <a:t>Undrandi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orðum</a:t>
            </a:r>
            <a:r>
              <a:rPr lang="en-US" dirty="0"/>
              <a:t> </a:t>
            </a:r>
            <a:r>
              <a:rPr lang="en-US" dirty="0" err="1"/>
              <a:t>deildarforseta</a:t>
            </a:r>
            <a:endParaRPr lang="en-US" dirty="0"/>
          </a:p>
          <a:p>
            <a:r>
              <a:rPr lang="en-US" dirty="0" err="1"/>
              <a:t>Myglusveppur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Landspítalanum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3059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Fyrirsagnir</a:t>
            </a:r>
            <a:r>
              <a:rPr lang="en-US" b="1" dirty="0"/>
              <a:t> </a:t>
            </a:r>
            <a:r>
              <a:rPr lang="en-US" b="1" dirty="0" err="1"/>
              <a:t>af</a:t>
            </a:r>
            <a:r>
              <a:rPr lang="en-US" b="1" dirty="0"/>
              <a:t> </a:t>
            </a:r>
            <a:r>
              <a:rPr lang="en-US" b="1" dirty="0" err="1"/>
              <a:t>mbl.is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300"/>
            <a:ext cx="8229600" cy="4525963"/>
          </a:xfrm>
        </p:spPr>
        <p:txBody>
          <a:bodyPr>
            <a:noAutofit/>
          </a:bodyPr>
          <a:lstStyle/>
          <a:p>
            <a:r>
              <a:rPr lang="en-US"/>
              <a:t>Landspítalinn aflífaður á kvalafullan hátt</a:t>
            </a:r>
          </a:p>
          <a:p>
            <a:r>
              <a:rPr lang="en-US"/>
              <a:t>Erum komin fram af bjargbrúninni</a:t>
            </a:r>
          </a:p>
          <a:p>
            <a:r>
              <a:rPr lang="en-US"/>
              <a:t>Kirkjan safni fyrir sjúkrahúsið</a:t>
            </a:r>
          </a:p>
          <a:p>
            <a:r>
              <a:rPr lang="en-US"/>
              <a:t>Stefnir í óefni í tækjamálum LSH</a:t>
            </a:r>
          </a:p>
          <a:p>
            <a:r>
              <a:rPr lang="en-US"/>
              <a:t>Trúnaðarbresturinn er staðreynd</a:t>
            </a:r>
          </a:p>
          <a:p>
            <a:r>
              <a:rPr lang="en-US"/>
              <a:t>Reiðin á spítalanum alvarlegt mál</a:t>
            </a:r>
          </a:p>
          <a:p>
            <a:r>
              <a:rPr lang="en-US"/>
              <a:t>2.000 sjúklingar á biðlistum LSH</a:t>
            </a:r>
          </a:p>
          <a:p>
            <a:r>
              <a:rPr lang="en-US"/>
              <a:t>Forkastanlegt að hækka laun eins manns</a:t>
            </a:r>
          </a:p>
          <a:p>
            <a:r>
              <a:rPr lang="en-US"/>
              <a:t>Erfitt að byggja upp traustið aftur</a:t>
            </a:r>
          </a:p>
        </p:txBody>
      </p:sp>
    </p:spTree>
    <p:extLst>
      <p:ext uri="{BB962C8B-B14F-4D97-AF65-F5344CB8AC3E}">
        <p14:creationId xmlns:p14="http://schemas.microsoft.com/office/powerpoint/2010/main" val="4159981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1-21 at 22.07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08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97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516175"/>
          </a:xfrm>
        </p:spPr>
        <p:txBody>
          <a:bodyPr>
            <a:noAutofit/>
          </a:bodyPr>
          <a:lstStyle/>
          <a:p>
            <a:r>
              <a:rPr lang="en-US" dirty="0"/>
              <a:t>„</a:t>
            </a:r>
            <a:r>
              <a:rPr lang="en-US" b="1" dirty="0" err="1">
                <a:solidFill>
                  <a:srgbClr val="FF0000"/>
                </a:solidFill>
              </a:rPr>
              <a:t>Það</a:t>
            </a:r>
            <a:r>
              <a:rPr lang="en-US" b="1" dirty="0">
                <a:solidFill>
                  <a:srgbClr val="FF0000"/>
                </a:solidFill>
              </a:rPr>
              <a:t> á </a:t>
            </a:r>
            <a:r>
              <a:rPr lang="en-US" b="1" dirty="0" err="1">
                <a:solidFill>
                  <a:srgbClr val="FF0000"/>
                </a:solidFill>
              </a:rPr>
              <a:t>aldrei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aldrei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klúðra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 err="1">
                <a:solidFill>
                  <a:srgbClr val="FF0000"/>
                </a:solidFill>
              </a:rPr>
              <a:t>góðri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krísu</a:t>
            </a:r>
            <a:r>
              <a:rPr lang="en-US" b="1" dirty="0">
                <a:solidFill>
                  <a:srgbClr val="FF0000"/>
                </a:solidFill>
              </a:rPr>
              <a:t>“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389" y="1978413"/>
            <a:ext cx="762783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Þetta</a:t>
            </a:r>
            <a:r>
              <a:rPr lang="en-US" dirty="0"/>
              <a:t> </a:t>
            </a:r>
            <a:r>
              <a:rPr lang="en-US" dirty="0" err="1"/>
              <a:t>sagði</a:t>
            </a:r>
            <a:r>
              <a:rPr lang="en-US" dirty="0"/>
              <a:t> </a:t>
            </a:r>
            <a:r>
              <a:rPr lang="en-US" b="1" dirty="0" err="1"/>
              <a:t>Rahm</a:t>
            </a:r>
            <a:r>
              <a:rPr lang="en-US" b="1" dirty="0"/>
              <a:t> Emanuel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starfsmannastjóri</a:t>
            </a:r>
            <a:r>
              <a:rPr lang="en-US" dirty="0"/>
              <a:t> Obama </a:t>
            </a:r>
            <a:r>
              <a:rPr lang="en-US" dirty="0" err="1"/>
              <a:t>forseta</a:t>
            </a:r>
            <a:r>
              <a:rPr lang="en-US" dirty="0"/>
              <a:t> </a:t>
            </a:r>
            <a:r>
              <a:rPr lang="en-US" dirty="0" err="1"/>
              <a:t>Bandaríkjanna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hann</a:t>
            </a:r>
            <a:r>
              <a:rPr lang="en-US" dirty="0"/>
              <a:t> </a:t>
            </a:r>
            <a:r>
              <a:rPr lang="en-US" dirty="0" err="1"/>
              <a:t>bætti</a:t>
            </a:r>
            <a:r>
              <a:rPr lang="en-US" dirty="0"/>
              <a:t> </a:t>
            </a:r>
            <a:r>
              <a:rPr lang="en-US" dirty="0" err="1"/>
              <a:t>við</a:t>
            </a:r>
            <a:r>
              <a:rPr lang="en-US" dirty="0"/>
              <a:t>;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4000" b="1" dirty="0">
                <a:solidFill>
                  <a:srgbClr val="0000FF"/>
                </a:solidFill>
              </a:rPr>
              <a:t>„</a:t>
            </a:r>
            <a:r>
              <a:rPr lang="en-US" sz="4000" b="1" dirty="0" err="1">
                <a:solidFill>
                  <a:srgbClr val="0000FF"/>
                </a:solidFill>
              </a:rPr>
              <a:t>Það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sem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ég</a:t>
            </a:r>
            <a:r>
              <a:rPr lang="en-US" sz="4000" b="1" dirty="0">
                <a:solidFill>
                  <a:srgbClr val="0000FF"/>
                </a:solidFill>
              </a:rPr>
              <a:t> á </a:t>
            </a:r>
            <a:r>
              <a:rPr lang="en-US" sz="4000" b="1" dirty="0" err="1">
                <a:solidFill>
                  <a:srgbClr val="0000FF"/>
                </a:solidFill>
              </a:rPr>
              <a:t>við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með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því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er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að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þar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felast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tækifæri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til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að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gera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hluti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sem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talið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var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að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ekki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væri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hægt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að</a:t>
            </a:r>
            <a:r>
              <a:rPr lang="en-US" sz="4000" b="1" dirty="0">
                <a:solidFill>
                  <a:srgbClr val="0000FF"/>
                </a:solidFill>
              </a:rPr>
              <a:t> </a:t>
            </a:r>
            <a:r>
              <a:rPr lang="en-US" sz="4000" b="1" dirty="0" err="1">
                <a:solidFill>
                  <a:srgbClr val="0000FF"/>
                </a:solidFill>
              </a:rPr>
              <a:t>framkvæma</a:t>
            </a:r>
            <a:r>
              <a:rPr lang="en-US" sz="4000" b="1" dirty="0">
                <a:solidFill>
                  <a:srgbClr val="0000FF"/>
                </a:solidFill>
              </a:rPr>
              <a:t>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205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Yfirlit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Saga </a:t>
            </a:r>
            <a:r>
              <a:rPr lang="en-US" dirty="0" err="1"/>
              <a:t>sérnáms</a:t>
            </a:r>
            <a:r>
              <a:rPr lang="en-US" dirty="0"/>
              <a:t> </a:t>
            </a:r>
            <a:r>
              <a:rPr lang="en-US" dirty="0" err="1"/>
              <a:t>lækna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Íslandi</a:t>
            </a:r>
            <a:endParaRPr lang="en-US" dirty="0"/>
          </a:p>
          <a:p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læknaskortur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Íslandi</a:t>
            </a:r>
            <a:r>
              <a:rPr lang="en-US" dirty="0"/>
              <a:t>?</a:t>
            </a:r>
          </a:p>
          <a:p>
            <a:r>
              <a:rPr lang="en-US" dirty="0" err="1"/>
              <a:t>Af</a:t>
            </a:r>
            <a:r>
              <a:rPr lang="en-US" dirty="0"/>
              <a:t> </a:t>
            </a:r>
            <a:r>
              <a:rPr lang="en-US" dirty="0" err="1"/>
              <a:t>hverju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meiri</a:t>
            </a:r>
            <a:r>
              <a:rPr lang="en-US" dirty="0"/>
              <a:t> </a:t>
            </a:r>
            <a:r>
              <a:rPr lang="en-US" dirty="0" err="1"/>
              <a:t>umræða</a:t>
            </a:r>
            <a:r>
              <a:rPr lang="en-US" dirty="0"/>
              <a:t> um </a:t>
            </a:r>
            <a:r>
              <a:rPr lang="en-US" dirty="0" err="1"/>
              <a:t>sérnám</a:t>
            </a:r>
            <a:r>
              <a:rPr lang="en-US" dirty="0"/>
              <a:t> </a:t>
            </a:r>
            <a:r>
              <a:rPr lang="en-US" dirty="0" err="1"/>
              <a:t>núna</a:t>
            </a:r>
            <a:r>
              <a:rPr lang="en-US" dirty="0"/>
              <a:t>?</a:t>
            </a:r>
          </a:p>
          <a:p>
            <a:r>
              <a:rPr lang="en-US" dirty="0" err="1"/>
              <a:t>Hverju</a:t>
            </a:r>
            <a:r>
              <a:rPr lang="en-US" dirty="0"/>
              <a:t> </a:t>
            </a:r>
            <a:r>
              <a:rPr lang="en-US" dirty="0" err="1"/>
              <a:t>breytti</a:t>
            </a:r>
            <a:r>
              <a:rPr lang="en-US" dirty="0"/>
              <a:t> </a:t>
            </a:r>
            <a:r>
              <a:rPr lang="en-US" dirty="0" err="1"/>
              <a:t>ný</a:t>
            </a:r>
            <a:r>
              <a:rPr lang="en-US" dirty="0"/>
              <a:t> </a:t>
            </a:r>
            <a:r>
              <a:rPr lang="en-US" dirty="0" err="1"/>
              <a:t>reglugerð</a:t>
            </a:r>
            <a:r>
              <a:rPr lang="en-US" dirty="0"/>
              <a:t> um </a:t>
            </a:r>
            <a:r>
              <a:rPr lang="en-US" dirty="0" err="1"/>
              <a:t>sérnám</a:t>
            </a:r>
            <a:r>
              <a:rPr lang="en-US" dirty="0"/>
              <a:t>?</a:t>
            </a:r>
          </a:p>
          <a:p>
            <a:r>
              <a:rPr lang="en-US" dirty="0" err="1"/>
              <a:t>Hvaða</a:t>
            </a:r>
            <a:r>
              <a:rPr lang="en-US" dirty="0"/>
              <a:t> </a:t>
            </a:r>
            <a:r>
              <a:rPr lang="en-US" dirty="0" err="1"/>
              <a:t>sérgreinar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verið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tala</a:t>
            </a:r>
            <a:r>
              <a:rPr lang="en-US" dirty="0"/>
              <a:t> um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hvaða</a:t>
            </a:r>
            <a:r>
              <a:rPr lang="en-US" dirty="0"/>
              <a:t> </a:t>
            </a:r>
            <a:r>
              <a:rPr lang="en-US" dirty="0" err="1"/>
              <a:t>heilbrigðisstofnanir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931314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431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b="1" dirty="0" err="1"/>
              <a:t>Yfirlýsing</a:t>
            </a:r>
            <a:r>
              <a:rPr lang="en-US" b="1" dirty="0"/>
              <a:t> </a:t>
            </a:r>
            <a:r>
              <a:rPr lang="en-US" b="1" dirty="0" err="1"/>
              <a:t>heilbrigðisráðherra</a:t>
            </a:r>
            <a:r>
              <a:rPr lang="en-US" b="1" dirty="0"/>
              <a:t> </a:t>
            </a:r>
            <a:r>
              <a:rPr lang="en-US" b="1" dirty="0" err="1"/>
              <a:t>og</a:t>
            </a:r>
            <a:r>
              <a:rPr lang="en-US" b="1" dirty="0"/>
              <a:t> </a:t>
            </a:r>
            <a:r>
              <a:rPr lang="en-US" b="1" dirty="0" err="1"/>
              <a:t>forstjóra</a:t>
            </a:r>
            <a:r>
              <a:rPr lang="en-US" b="1" dirty="0"/>
              <a:t> LSH um </a:t>
            </a:r>
            <a:r>
              <a:rPr lang="en-US" b="1" dirty="0" err="1"/>
              <a:t>aðgerðir</a:t>
            </a:r>
            <a:r>
              <a:rPr lang="en-US" b="1" dirty="0"/>
              <a:t> </a:t>
            </a:r>
            <a:r>
              <a:rPr lang="en-US" b="1" dirty="0" err="1"/>
              <a:t>til</a:t>
            </a:r>
            <a:r>
              <a:rPr lang="en-US" b="1" dirty="0"/>
              <a:t> </a:t>
            </a:r>
            <a:r>
              <a:rPr lang="en-US" b="1" dirty="0" err="1"/>
              <a:t>að</a:t>
            </a:r>
            <a:r>
              <a:rPr lang="en-US" b="1" dirty="0"/>
              <a:t> </a:t>
            </a:r>
            <a:r>
              <a:rPr lang="en-US" b="1" dirty="0" err="1"/>
              <a:t>bæta</a:t>
            </a:r>
            <a:r>
              <a:rPr lang="en-US" b="1" dirty="0"/>
              <a:t> </a:t>
            </a:r>
            <a:r>
              <a:rPr lang="en-US" b="1" dirty="0" err="1"/>
              <a:t>stöðu</a:t>
            </a:r>
            <a:r>
              <a:rPr lang="en-US" b="1" dirty="0"/>
              <a:t> </a:t>
            </a:r>
            <a:r>
              <a:rPr lang="en-US" b="1" dirty="0" err="1"/>
              <a:t>lyflækningasviðs</a:t>
            </a:r>
            <a:r>
              <a:rPr lang="en-US" b="1" dirty="0"/>
              <a:t> LSH 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573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Gerðar</a:t>
            </a:r>
            <a:r>
              <a:rPr lang="en-US" dirty="0"/>
              <a:t> </a:t>
            </a:r>
            <a:r>
              <a:rPr lang="en-US" dirty="0" err="1"/>
              <a:t>verða</a:t>
            </a:r>
            <a:r>
              <a:rPr lang="en-US" dirty="0"/>
              <a:t> </a:t>
            </a:r>
            <a:r>
              <a:rPr lang="en-US" dirty="0" err="1"/>
              <a:t>breytingar</a:t>
            </a:r>
            <a:r>
              <a:rPr lang="en-US" dirty="0"/>
              <a:t> á </a:t>
            </a:r>
            <a:r>
              <a:rPr lang="en-US" dirty="0" err="1"/>
              <a:t>skipulagi</a:t>
            </a:r>
            <a:r>
              <a:rPr lang="en-US" dirty="0"/>
              <a:t> </a:t>
            </a:r>
            <a:r>
              <a:rPr lang="en-US" dirty="0" err="1"/>
              <a:t>lyflækningasviðs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styrkja</a:t>
            </a:r>
            <a:r>
              <a:rPr lang="en-US" dirty="0"/>
              <a:t> </a:t>
            </a:r>
            <a:r>
              <a:rPr lang="en-US" dirty="0" err="1"/>
              <a:t>faglega</a:t>
            </a:r>
            <a:r>
              <a:rPr lang="en-US" dirty="0"/>
              <a:t> </a:t>
            </a:r>
            <a:r>
              <a:rPr lang="en-US" dirty="0" err="1"/>
              <a:t>forystu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rekstrarlega</a:t>
            </a:r>
            <a:r>
              <a:rPr lang="en-US" dirty="0"/>
              <a:t> </a:t>
            </a:r>
            <a:r>
              <a:rPr lang="en-US" dirty="0" err="1"/>
              <a:t>ábyrgð</a:t>
            </a:r>
            <a:r>
              <a:rPr lang="en-US" dirty="0"/>
              <a:t>. </a:t>
            </a:r>
          </a:p>
          <a:p>
            <a:r>
              <a:rPr lang="en-US" dirty="0" err="1"/>
              <a:t>Framhaldsmenntun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almennum</a:t>
            </a:r>
            <a:r>
              <a:rPr lang="en-US" dirty="0"/>
              <a:t> </a:t>
            </a:r>
            <a:r>
              <a:rPr lang="en-US" dirty="0" err="1"/>
              <a:t>lyflækningum</a:t>
            </a:r>
            <a:r>
              <a:rPr lang="en-US" dirty="0"/>
              <a:t> </a:t>
            </a:r>
            <a:r>
              <a:rPr lang="en-US" dirty="0" err="1"/>
              <a:t>verður</a:t>
            </a:r>
            <a:r>
              <a:rPr lang="en-US" dirty="0"/>
              <a:t> </a:t>
            </a:r>
            <a:r>
              <a:rPr lang="en-US" dirty="0" err="1"/>
              <a:t>efld</a:t>
            </a:r>
            <a:r>
              <a:rPr lang="en-US" dirty="0"/>
              <a:t> </a:t>
            </a:r>
            <a:r>
              <a:rPr lang="en-US" dirty="0" err="1"/>
              <a:t>með</a:t>
            </a:r>
            <a:r>
              <a:rPr lang="en-US" dirty="0"/>
              <a:t> </a:t>
            </a:r>
            <a:r>
              <a:rPr lang="en-US" dirty="0" err="1"/>
              <a:t>opinberri</a:t>
            </a:r>
            <a:r>
              <a:rPr lang="en-US" dirty="0"/>
              <a:t> </a:t>
            </a:r>
            <a:r>
              <a:rPr lang="en-US" dirty="0" err="1"/>
              <a:t>viðurkenningu</a:t>
            </a:r>
            <a:r>
              <a:rPr lang="en-US" dirty="0"/>
              <a:t> </a:t>
            </a:r>
            <a:r>
              <a:rPr lang="en-US" dirty="0" err="1"/>
              <a:t>heilbrigðis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menntamálayfirvalda</a:t>
            </a:r>
            <a:r>
              <a:rPr lang="en-US" dirty="0"/>
              <a:t> </a:t>
            </a:r>
            <a:r>
              <a:rPr lang="en-US" dirty="0" err="1"/>
              <a:t>ásamt</a:t>
            </a:r>
            <a:r>
              <a:rPr lang="en-US" dirty="0"/>
              <a:t> </a:t>
            </a:r>
            <a:r>
              <a:rPr lang="en-US" dirty="0" err="1"/>
              <a:t>sérstakri</a:t>
            </a:r>
            <a:r>
              <a:rPr lang="en-US" dirty="0"/>
              <a:t> </a:t>
            </a:r>
            <a:r>
              <a:rPr lang="en-US" dirty="0" err="1"/>
              <a:t>fjárveitingu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verkefnisins</a:t>
            </a:r>
            <a:r>
              <a:rPr lang="en-US" dirty="0"/>
              <a:t> </a:t>
            </a:r>
            <a:r>
              <a:rPr lang="en-US" dirty="0" err="1"/>
              <a:t>næstu</a:t>
            </a:r>
            <a:r>
              <a:rPr lang="en-US" dirty="0"/>
              <a:t> 5 </a:t>
            </a:r>
            <a:r>
              <a:rPr lang="en-US" dirty="0" err="1"/>
              <a:t>árin</a:t>
            </a:r>
            <a:r>
              <a:rPr lang="en-US" dirty="0"/>
              <a:t>. </a:t>
            </a:r>
            <a:r>
              <a:rPr lang="en-US" dirty="0" err="1"/>
              <a:t>Þannig</a:t>
            </a:r>
            <a:r>
              <a:rPr lang="en-US" dirty="0"/>
              <a:t> </a:t>
            </a:r>
            <a:r>
              <a:rPr lang="en-US" dirty="0" err="1"/>
              <a:t>verður</a:t>
            </a:r>
            <a:r>
              <a:rPr lang="en-US" dirty="0"/>
              <a:t> </a:t>
            </a:r>
            <a:r>
              <a:rPr lang="en-US" dirty="0" err="1"/>
              <a:t>skrifstofa</a:t>
            </a:r>
            <a:r>
              <a:rPr lang="en-US" dirty="0"/>
              <a:t> </a:t>
            </a:r>
            <a:r>
              <a:rPr lang="en-US" dirty="0" err="1"/>
              <a:t>framhaldsmenntunarstjóra</a:t>
            </a:r>
            <a:r>
              <a:rPr lang="en-US" dirty="0"/>
              <a:t> </a:t>
            </a:r>
            <a:r>
              <a:rPr lang="en-US" dirty="0" err="1"/>
              <a:t>styrkt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skapa</a:t>
            </a:r>
            <a:r>
              <a:rPr lang="en-US" dirty="0"/>
              <a:t> </a:t>
            </a:r>
            <a:r>
              <a:rPr lang="en-US" dirty="0" err="1"/>
              <a:t>betri</a:t>
            </a:r>
            <a:r>
              <a:rPr lang="en-US" dirty="0"/>
              <a:t> </a:t>
            </a:r>
            <a:r>
              <a:rPr lang="en-US" dirty="0" err="1"/>
              <a:t>umgjörð</a:t>
            </a:r>
            <a:r>
              <a:rPr lang="en-US" dirty="0"/>
              <a:t> um </a:t>
            </a:r>
            <a:r>
              <a:rPr lang="en-US" dirty="0" err="1"/>
              <a:t>framhaldsnámið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73036" y="6076179"/>
            <a:ext cx="27490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12. September 2013</a:t>
            </a:r>
          </a:p>
        </p:txBody>
      </p:sp>
    </p:spTree>
    <p:extLst>
      <p:ext uri="{BB962C8B-B14F-4D97-AF65-F5344CB8AC3E}">
        <p14:creationId xmlns:p14="http://schemas.microsoft.com/office/powerpoint/2010/main" val="3618819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is-IS" dirty="0"/>
              <a:t>Ný reglugerð</a:t>
            </a:r>
            <a:endParaRPr lang="en-US" dirty="0"/>
          </a:p>
        </p:txBody>
      </p:sp>
      <p:pic>
        <p:nvPicPr>
          <p:cNvPr id="4" name="Content Placeholder 3" descr="Screen Shot 2016-02-09 at 13.55.5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9894" b="-79894"/>
          <a:stretch>
            <a:fillRect/>
          </a:stretch>
        </p:blipFill>
        <p:spPr>
          <a:xfrm>
            <a:off x="113969" y="1600200"/>
            <a:ext cx="903003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80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s-IS" b="1" dirty="0"/>
              <a:t>Sérnám í læknisfræði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s-IS" dirty="0"/>
              <a:t>Sérnám í læknisfræði </a:t>
            </a:r>
            <a:r>
              <a:rPr lang="is-IS" b="1" dirty="0">
                <a:solidFill>
                  <a:srgbClr val="0070C0"/>
                </a:solidFill>
              </a:rPr>
              <a:t>skal uppfylla</a:t>
            </a:r>
            <a:r>
              <a:rPr lang="is-IS" dirty="0"/>
              <a:t>, hvað varðar innihald og námstíma, </a:t>
            </a:r>
            <a:r>
              <a:rPr lang="is-IS" b="1" dirty="0">
                <a:solidFill>
                  <a:srgbClr val="0070C0"/>
                </a:solidFill>
              </a:rPr>
              <a:t>kröfur um sérnám sem gerðar eru í því ríki þar sem sérnám er stundað</a:t>
            </a:r>
            <a:r>
              <a:rPr lang="is-IS" dirty="0"/>
              <a:t>, en við mat á sérnámi frá ríki utan EES og Sviss skal einkum haft til hliðsjónar sérnám í læknisfræði á hinum Norðurlöndunum eða sambærilegt sérnám, svo sem í Bandaríkjunum. 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48772" y="6126163"/>
            <a:ext cx="4738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sz="1400" b="1" dirty="0">
                <a:solidFill>
                  <a:srgbClr val="FF0000"/>
                </a:solidFill>
              </a:rPr>
              <a:t>Reglugerð um menntun, réttindi og skyldur lækna </a:t>
            </a:r>
          </a:p>
          <a:p>
            <a:r>
              <a:rPr lang="is-IS" sz="1400" b="1" dirty="0">
                <a:solidFill>
                  <a:srgbClr val="FF0000"/>
                </a:solidFill>
              </a:rPr>
              <a:t>og skilyrði til að hljóta almennt lækningaleyfi og sérfræðileyfi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615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/>
              <a:t>Sérnám í læknisfræði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s-IS" dirty="0"/>
              <a:t>Sérnám sem unnt er að stunda hér á landi skal fara fram á heilbrigðisstofnun eða deild heilbrigðisstofnunar sem </a:t>
            </a:r>
            <a:r>
              <a:rPr lang="is-IS" b="1" dirty="0">
                <a:solidFill>
                  <a:schemeClr val="accent1">
                    <a:lumMod val="75000"/>
                  </a:schemeClr>
                </a:solidFill>
              </a:rPr>
              <a:t>hlotið hefur viðurkenningu </a:t>
            </a:r>
            <a:r>
              <a:rPr lang="is-IS" dirty="0"/>
              <a:t>til slíks sérnáms. </a:t>
            </a:r>
            <a:endParaRPr lang="en-US" dirty="0"/>
          </a:p>
          <a:p>
            <a:r>
              <a:rPr lang="is-IS" dirty="0"/>
              <a:t>Sérnám sem stundað er </a:t>
            </a:r>
            <a:r>
              <a:rPr lang="is-IS" b="1" dirty="0">
                <a:solidFill>
                  <a:srgbClr val="0070C0"/>
                </a:solidFill>
              </a:rPr>
              <a:t>hér á landi að öllu leyti eða hluta</a:t>
            </a:r>
            <a:r>
              <a:rPr lang="is-IS" b="1" dirty="0"/>
              <a:t> </a:t>
            </a:r>
            <a:r>
              <a:rPr lang="is-IS" dirty="0"/>
              <a:t>skal fara fram í samræmi við námsaðferðir og vera </a:t>
            </a:r>
            <a:r>
              <a:rPr lang="is-IS" b="1" dirty="0">
                <a:solidFill>
                  <a:srgbClr val="0070C0"/>
                </a:solidFill>
              </a:rPr>
              <a:t>í samræmi við marklýsingu</a:t>
            </a:r>
            <a:r>
              <a:rPr lang="is-IS" dirty="0"/>
              <a:t>, sem sett hefur verið fyrir sérgreinina.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63292" y="5934670"/>
            <a:ext cx="60235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b="1" dirty="0">
                <a:solidFill>
                  <a:srgbClr val="FF0000"/>
                </a:solidFill>
              </a:rPr>
              <a:t>Reglugerð um menntun, réttindi og skyldur lækna </a:t>
            </a:r>
          </a:p>
          <a:p>
            <a:r>
              <a:rPr lang="is-IS" b="1" dirty="0">
                <a:solidFill>
                  <a:srgbClr val="FF0000"/>
                </a:solidFill>
              </a:rPr>
              <a:t>og skilyrði til að hljóta almennt lækningaleyfi og sérfræðileyfi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527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/>
              <a:t>Marklýsingar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s-IS" dirty="0"/>
              <a:t>Skipulag sérnáms</a:t>
            </a:r>
          </a:p>
          <a:p>
            <a:r>
              <a:rPr lang="is-IS" dirty="0"/>
              <a:t>Inntaka í sérnám, </a:t>
            </a:r>
          </a:p>
          <a:p>
            <a:r>
              <a:rPr lang="is-IS" dirty="0"/>
              <a:t>Innihald sérnáms</a:t>
            </a:r>
          </a:p>
          <a:p>
            <a:r>
              <a:rPr lang="is-IS" dirty="0"/>
              <a:t>Fyrirkomulag sérnáms</a:t>
            </a:r>
          </a:p>
          <a:p>
            <a:r>
              <a:rPr lang="is-IS" dirty="0"/>
              <a:t>Lengd sérnámsins og einstakra námshluta,</a:t>
            </a:r>
          </a:p>
          <a:p>
            <a:r>
              <a:rPr lang="is-IS" dirty="0"/>
              <a:t>Gæðakröfur</a:t>
            </a:r>
          </a:p>
          <a:p>
            <a:r>
              <a:rPr lang="is-IS" dirty="0"/>
              <a:t>Handleiðsla</a:t>
            </a:r>
          </a:p>
          <a:p>
            <a:r>
              <a:rPr lang="is-IS" dirty="0"/>
              <a:t>Hæfismat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63292" y="5934670"/>
            <a:ext cx="60235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b="1" dirty="0">
                <a:solidFill>
                  <a:srgbClr val="FF0000"/>
                </a:solidFill>
              </a:rPr>
              <a:t>Reglugerð um menntun, réttindi og skyldur lækna </a:t>
            </a:r>
          </a:p>
          <a:p>
            <a:r>
              <a:rPr lang="is-IS" b="1" dirty="0">
                <a:solidFill>
                  <a:srgbClr val="FF0000"/>
                </a:solidFill>
              </a:rPr>
              <a:t>og skilyrði til að hljóta almennt lækningaleyfi og sérfræðileyfi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810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/>
              <a:t>Marklýsingar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s-IS" dirty="0"/>
              <a:t>Við gerð marklýsinga </a:t>
            </a:r>
            <a:r>
              <a:rPr lang="is-IS" b="1" dirty="0">
                <a:solidFill>
                  <a:srgbClr val="0070C0"/>
                </a:solidFill>
              </a:rPr>
              <a:t>skal leita alþjóðlegrar ráðgjafar</a:t>
            </a:r>
            <a:r>
              <a:rPr lang="is-IS" dirty="0"/>
              <a:t> eftir því sem þurfa þykir </a:t>
            </a:r>
          </a:p>
          <a:p>
            <a:r>
              <a:rPr lang="is-IS" dirty="0"/>
              <a:t>Í skipulagi sérnáms </a:t>
            </a:r>
            <a:r>
              <a:rPr lang="is-IS" b="1" dirty="0">
                <a:solidFill>
                  <a:srgbClr val="0070C0"/>
                </a:solidFill>
              </a:rPr>
              <a:t>skal alþjóðlegum gæðaviðmiðum mætt</a:t>
            </a:r>
            <a:r>
              <a:rPr lang="is-IS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33365" y="612616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63292" y="5845006"/>
            <a:ext cx="60235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b="1" dirty="0">
                <a:solidFill>
                  <a:srgbClr val="FF0000"/>
                </a:solidFill>
              </a:rPr>
              <a:t>Reglugerð um menntun, réttindi og skyldur lækna </a:t>
            </a:r>
          </a:p>
          <a:p>
            <a:r>
              <a:rPr lang="is-IS" b="1" dirty="0">
                <a:solidFill>
                  <a:srgbClr val="FF0000"/>
                </a:solidFill>
              </a:rPr>
              <a:t>og skilyrði til að hljóta almennt lækningaleyfi og sérfræðileyfi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3928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Erlend</a:t>
            </a:r>
            <a:r>
              <a:rPr lang="en-US" b="1" dirty="0"/>
              <a:t> </a:t>
            </a:r>
            <a:r>
              <a:rPr lang="en-US" b="1" dirty="0" err="1"/>
              <a:t>ráðgjöf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s-IS" dirty="0"/>
              <a:t>Það var ljóst að leita þurfti erlendrar ráðgjafar varðandi endurskipulagningu á sérnáminu í lyflækningum. </a:t>
            </a:r>
          </a:p>
          <a:p>
            <a:r>
              <a:rPr lang="is-IS" dirty="0"/>
              <a:t>Kennslustjórar kynntu sér marklýsingar í Svíþjóð, Danmörku, Hollandi, Bretlandi og Bandaríkjunum</a:t>
            </a:r>
          </a:p>
          <a:p>
            <a:r>
              <a:rPr lang="is-IS" dirty="0"/>
              <a:t>Ákveðið var að leita til Royal College of Physicians (RCP) í Bretlandi og hófst samstarf við þá formlega þann 3. september sl. </a:t>
            </a:r>
          </a:p>
          <a:p>
            <a:r>
              <a:rPr lang="is-IS" dirty="0"/>
              <a:t>Stuðningur fékkst frá heilbrigðisráðuneytinu</a:t>
            </a:r>
          </a:p>
          <a:p>
            <a:r>
              <a:rPr lang="is-IS" dirty="0"/>
              <a:t>Í samstarfinu felst að framhaldsnámið í lyflækningum hefur aðgang að þeirra skráningarkerfi (ePortfolio) og marklýsingu.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226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s-IS" b="1" dirty="0" err="1"/>
              <a:t>Royal</a:t>
            </a:r>
            <a:r>
              <a:rPr lang="is-IS" b="1" dirty="0"/>
              <a:t> </a:t>
            </a:r>
            <a:r>
              <a:rPr lang="is-IS" b="1" dirty="0" err="1"/>
              <a:t>College</a:t>
            </a:r>
            <a:r>
              <a:rPr lang="is-IS" b="1" dirty="0"/>
              <a:t> of </a:t>
            </a:r>
            <a:r>
              <a:rPr lang="is-IS" b="1" dirty="0" err="1"/>
              <a:t>Physicians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s-IS" sz="2900" dirty="0"/>
              <a:t>Á undanförnum árum hefur orðið mikil þróun í framhaldsmenntun lækna í Evrópu. </a:t>
            </a:r>
          </a:p>
          <a:p>
            <a:r>
              <a:rPr lang="is-IS" sz="2900" dirty="0"/>
              <a:t>Bretar hafa þar verið í ásamt öðrum í fararbroddi.  </a:t>
            </a:r>
          </a:p>
          <a:p>
            <a:r>
              <a:rPr lang="is-IS" sz="2900" dirty="0"/>
              <a:t>Margt af því sem verið er að vinna að í Evrópu sem heild er gert að breskri fyrirmynd og því augljós hagur fyrir Landspítala að fylgja þeim í þessari þróun og standa þannig örugg jafnfætis öðrum Evrópuþjóðum hvað þetta varðar í framtíðinni.</a:t>
            </a:r>
            <a:endParaRPr lang="en-US" sz="2900" dirty="0"/>
          </a:p>
          <a:p>
            <a:r>
              <a:rPr lang="is-IS" sz="2900" b="1" dirty="0">
                <a:solidFill>
                  <a:schemeClr val="accent1"/>
                </a:solidFill>
              </a:rPr>
              <a:t>Með samvinnu LSH og RCP fæst aðgangur að:</a:t>
            </a:r>
          </a:p>
          <a:p>
            <a:pPr lvl="1"/>
            <a:r>
              <a:rPr lang="is-IS" sz="2900" b="1" dirty="0">
                <a:solidFill>
                  <a:schemeClr val="accent1"/>
                </a:solidFill>
              </a:rPr>
              <a:t>þaulreyndum marklýsingum</a:t>
            </a:r>
          </a:p>
          <a:p>
            <a:pPr lvl="1"/>
            <a:r>
              <a:rPr lang="is-IS" sz="2900" b="1" dirty="0">
                <a:solidFill>
                  <a:schemeClr val="accent1"/>
                </a:solidFill>
              </a:rPr>
              <a:t>náms- og matsferli sem hefur verið í þróun til lengri tíma</a:t>
            </a:r>
          </a:p>
          <a:p>
            <a:pPr lvl="1"/>
            <a:r>
              <a:rPr lang="is-IS" sz="2900" b="1" dirty="0">
                <a:solidFill>
                  <a:schemeClr val="accent1"/>
                </a:solidFill>
              </a:rPr>
              <a:t>mat- og vottunarferli </a:t>
            </a:r>
            <a:r>
              <a:rPr lang="is-IS" sz="2900" dirty="0"/>
              <a:t>ásamt mikilli reynslu af alþjóðlegri samvinnu og verið í forystu í uppbyggingarstarfi um allan heim. </a:t>
            </a:r>
          </a:p>
          <a:p>
            <a:r>
              <a:rPr lang="is-IS" sz="2900" dirty="0"/>
              <a:t>RCP hefur námstig sem fellur vel af því sem við teljum vera hægt að bjóða upp á </a:t>
            </a:r>
            <a:r>
              <a:rPr lang="is-IS" sz="2900" dirty="0" err="1"/>
              <a:t>á</a:t>
            </a:r>
            <a:r>
              <a:rPr lang="is-IS" sz="2900" dirty="0"/>
              <a:t> Landspítala.</a:t>
            </a:r>
            <a:endParaRPr lang="en-US" sz="29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6566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/>
              <a:t>Royal College of Physicians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s-IS" dirty="0"/>
              <a:t>Námið sem boðið er upp á hérlendis er sambærilegt við „Core Medical Training“ í Bretlandi og er ætlast til að námslæknar standist ákveðin skrifleg og verkleg próf. </a:t>
            </a:r>
          </a:p>
          <a:p>
            <a:r>
              <a:rPr lang="is-IS" dirty="0"/>
              <a:t>Það er í fullu samræmi við uppkast að marklýsingu fyrir sérnám í lyflækningum í Evrópu (UEMS). Skriflegu MRCP prófin tvö verða haldin hérlendis en námslæknar þurfa að taka verklega prófið í Bretlandi. </a:t>
            </a:r>
          </a:p>
          <a:p>
            <a:r>
              <a:rPr lang="is-IS" dirty="0"/>
              <a:t>Á þriðja tug námslækna hafa tekið skriflega MRCP1 prófið, 10 hafa lokið MRCP2</a:t>
            </a:r>
          </a:p>
          <a:p>
            <a:r>
              <a:rPr lang="is-IS" dirty="0"/>
              <a:t>Hópur námslækna er nú að undirbúa sig fyrir PACES. </a:t>
            </a:r>
          </a:p>
          <a:p>
            <a:r>
              <a:rPr lang="is-IS" dirty="0"/>
              <a:t>Sérnámið sem boðið er upp á hér er þrjú ár, en tvö ár í Bretlandi. Stafar það af því að hér er kandídatsár eitt ár en tvö ár í Bretlandi.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7171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03-22 at 15.10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0"/>
            <a:ext cx="90637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183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Ársskýrsla</a:t>
            </a:r>
            <a:r>
              <a:rPr lang="en-US" b="1" dirty="0"/>
              <a:t> </a:t>
            </a:r>
            <a:r>
              <a:rPr lang="en-US" b="1" dirty="0" err="1"/>
              <a:t>Læknafélags</a:t>
            </a:r>
            <a:r>
              <a:rPr lang="en-US" b="1" dirty="0"/>
              <a:t> </a:t>
            </a:r>
            <a:r>
              <a:rPr lang="en-US" b="1" dirty="0" err="1"/>
              <a:t>Íslands</a:t>
            </a:r>
            <a:r>
              <a:rPr lang="en-US" b="1" dirty="0"/>
              <a:t> </a:t>
            </a:r>
            <a:r>
              <a:rPr lang="en-US" b="1" dirty="0" err="1"/>
              <a:t>starfsárið</a:t>
            </a:r>
            <a:r>
              <a:rPr lang="en-US" b="1" dirty="0"/>
              <a:t> 1974-1975</a:t>
            </a:r>
          </a:p>
        </p:txBody>
      </p:sp>
      <p:pic>
        <p:nvPicPr>
          <p:cNvPr id="4" name="Content Placeholder 3" descr="Screen Shot 2017-03-22 at 10.30.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923" r="-73923"/>
          <a:stretch>
            <a:fillRect/>
          </a:stretch>
        </p:blipFill>
        <p:spPr>
          <a:xfrm>
            <a:off x="1189786" y="1752170"/>
            <a:ext cx="9283978" cy="5105830"/>
          </a:xfrm>
        </p:spPr>
      </p:pic>
      <p:pic>
        <p:nvPicPr>
          <p:cNvPr id="5" name="Picture 4" descr="Screen Shot 2017-03-22 at 10.36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10" y="1982821"/>
            <a:ext cx="2584078" cy="30789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510" y="5310664"/>
            <a:ext cx="2522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/>
              <a:t>Árni</a:t>
            </a:r>
            <a:r>
              <a:rPr lang="en-US" sz="2800" b="1" dirty="0"/>
              <a:t> </a:t>
            </a:r>
            <a:r>
              <a:rPr lang="en-US" sz="2800" b="1" dirty="0" err="1"/>
              <a:t>Kristinsson</a:t>
            </a:r>
            <a:r>
              <a:rPr lang="en-US" sz="28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705740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s-IS" dirty="0"/>
              <a:t>Gold </a:t>
            </a:r>
            <a:r>
              <a:rPr lang="is-IS" dirty="0" err="1"/>
              <a:t>Guide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 dirty="0"/>
              <a:t>Handbók um umgjörð framhaldsnáms í lyflækningum – </a:t>
            </a:r>
            <a:r>
              <a:rPr lang="is-IS" dirty="0" err="1"/>
              <a:t>Core</a:t>
            </a:r>
            <a:r>
              <a:rPr lang="is-IS" dirty="0"/>
              <a:t> </a:t>
            </a:r>
            <a:r>
              <a:rPr lang="is-IS" dirty="0" err="1"/>
              <a:t>Medical</a:t>
            </a:r>
            <a:r>
              <a:rPr lang="is-IS" dirty="0"/>
              <a:t> </a:t>
            </a:r>
            <a:r>
              <a:rPr lang="is-IS" dirty="0" err="1"/>
              <a:t>Training</a:t>
            </a:r>
            <a:endParaRPr lang="en-US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9581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Gold </a:t>
            </a:r>
            <a:r>
              <a:rPr lang="is-IS" dirty="0" err="1"/>
              <a:t>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s-IS" dirty="0"/>
              <a:t>Handbók um framkvæmd framhaldsnáms vantaði.</a:t>
            </a:r>
          </a:p>
          <a:p>
            <a:r>
              <a:rPr lang="is-IS" dirty="0"/>
              <a:t>Skipulag og umgjörð framhaldsnáms á Íslandi þurfti að skilgreina.</a:t>
            </a:r>
          </a:p>
          <a:p>
            <a:r>
              <a:rPr lang="is-IS" dirty="0"/>
              <a:t>Byggt á 6. útg. af breskri handbók um sérnám en staðfært fyrir Ísland.</a:t>
            </a:r>
          </a:p>
          <a:p>
            <a:r>
              <a:rPr lang="is-IS" dirty="0"/>
              <a:t>Á við um alla deildarlækna sem hófu </a:t>
            </a:r>
            <a:r>
              <a:rPr lang="is-IS" dirty="0" err="1"/>
              <a:t>grunnsérnám</a:t>
            </a:r>
            <a:r>
              <a:rPr lang="is-IS" dirty="0"/>
              <a:t> í lyflækningum frá </a:t>
            </a:r>
            <a:r>
              <a:rPr lang="is-IS" dirty="0" err="1"/>
              <a:t>sept</a:t>
            </a:r>
            <a:r>
              <a:rPr lang="is-IS" dirty="0"/>
              <a:t> 2015.</a:t>
            </a:r>
          </a:p>
          <a:p>
            <a:r>
              <a:rPr lang="is-IS" dirty="0"/>
              <a:t>Auðvelt að útvíkka fyrir aðrar sérgreinar.</a:t>
            </a:r>
          </a:p>
          <a:p>
            <a:r>
              <a:rPr lang="is-IS" dirty="0"/>
              <a:t>64 </a:t>
            </a:r>
            <a:r>
              <a:rPr lang="is-IS" dirty="0" err="1"/>
              <a:t>bls</a:t>
            </a:r>
            <a:r>
              <a:rPr lang="is-IS" dirty="0"/>
              <a:t>, 24000 orð…</a:t>
            </a:r>
          </a:p>
          <a:p>
            <a:r>
              <a:rPr lang="is-IS" dirty="0"/>
              <a:t>8 meginkaflar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011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Tímaáætlun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err="1"/>
              <a:t>Sérnám</a:t>
            </a:r>
            <a:r>
              <a:rPr lang="en-US" b="1" dirty="0"/>
              <a:t> </a:t>
            </a:r>
            <a:r>
              <a:rPr lang="en-US" b="1" dirty="0" err="1"/>
              <a:t>í</a:t>
            </a:r>
            <a:r>
              <a:rPr lang="en-US" b="1" dirty="0"/>
              <a:t> </a:t>
            </a:r>
            <a:r>
              <a:rPr lang="en-US" b="1" dirty="0" err="1"/>
              <a:t>lyflækningum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s-IS" dirty="0"/>
              <a:t>Undirbúningsferlinu er lokið</a:t>
            </a:r>
          </a:p>
          <a:p>
            <a:r>
              <a:rPr lang="is-IS" dirty="0"/>
              <a:t>Búið er að þjálfa nær alla lyflækna sem handleiðara</a:t>
            </a:r>
          </a:p>
          <a:p>
            <a:r>
              <a:rPr lang="is-IS" dirty="0"/>
              <a:t>Marklýsing hefur verið staðfest af mats- og hæfisnefnd</a:t>
            </a:r>
          </a:p>
          <a:p>
            <a:r>
              <a:rPr lang="is-IS" dirty="0"/>
              <a:t>Formlegt samstarf við RCP hófst </a:t>
            </a:r>
            <a:r>
              <a:rPr lang="is-IS" b="1" dirty="0">
                <a:solidFill>
                  <a:srgbClr val="0070C0"/>
                </a:solidFill>
              </a:rPr>
              <a:t>1. september 2015</a:t>
            </a:r>
          </a:p>
          <a:p>
            <a:r>
              <a:rPr lang="is-IS" dirty="0"/>
              <a:t>Í júní 2016 framkvæmdi RCP </a:t>
            </a:r>
            <a:r>
              <a:rPr lang="is-IS" b="1" dirty="0">
                <a:solidFill>
                  <a:schemeClr val="accent1"/>
                </a:solidFill>
              </a:rPr>
              <a:t>mat á framgangi og gæðum námsins</a:t>
            </a:r>
          </a:p>
          <a:p>
            <a:r>
              <a:rPr lang="is-IS" dirty="0"/>
              <a:t>RCP gaf lyflækningum </a:t>
            </a:r>
            <a:r>
              <a:rPr lang="is-IS" b="1" dirty="0">
                <a:solidFill>
                  <a:schemeClr val="accent1"/>
                </a:solidFill>
              </a:rPr>
              <a:t>vottun, en það voru vissar athugasemdir</a:t>
            </a:r>
          </a:p>
          <a:p>
            <a:r>
              <a:rPr lang="is-IS" dirty="0"/>
              <a:t>Í júní 2017 verður gert endurmat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7209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s-IS" sz="4000" b="1" dirty="0"/>
              <a:t>Engar athugasemda JRCPTB koma á óvart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s-IS" dirty="0"/>
              <a:t>Mörg af þeim atriðum eru nú þegar komin í ferli, svo sem að: </a:t>
            </a:r>
          </a:p>
          <a:p>
            <a:pPr lvl="1"/>
            <a:r>
              <a:rPr lang="is-IS" dirty="0"/>
              <a:t>efla hermikennslu</a:t>
            </a:r>
          </a:p>
          <a:p>
            <a:pPr lvl="1"/>
            <a:r>
              <a:rPr lang="is-IS" dirty="0"/>
              <a:t>lenging vista námslækna </a:t>
            </a:r>
          </a:p>
          <a:p>
            <a:pPr lvl="1"/>
            <a:r>
              <a:rPr lang="is-IS" dirty="0"/>
              <a:t>námslæknar fá </a:t>
            </a:r>
            <a:r>
              <a:rPr lang="is-IS" dirty="0" err="1"/>
              <a:t>klínískan</a:t>
            </a:r>
            <a:r>
              <a:rPr lang="is-IS" dirty="0"/>
              <a:t> handleiðara á hverri vist</a:t>
            </a:r>
          </a:p>
          <a:p>
            <a:pPr lvl="1"/>
            <a:r>
              <a:rPr lang="is-IS" dirty="0"/>
              <a:t>endurskoðun á vinnu umsjónardeildarlækna </a:t>
            </a:r>
          </a:p>
          <a:p>
            <a:pPr lvl="1"/>
            <a:r>
              <a:rPr lang="is-IS" dirty="0"/>
              <a:t>gæðaverkefni námslækna eru nú að fara af stað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1721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/>
              <a:t>Aðstoð</a:t>
            </a:r>
            <a:r>
              <a:rPr lang="en-US" b="1" dirty="0"/>
              <a:t> </a:t>
            </a:r>
            <a:r>
              <a:rPr lang="en-US" b="1" dirty="0" err="1"/>
              <a:t>við</a:t>
            </a:r>
            <a:r>
              <a:rPr lang="en-US" b="1" dirty="0"/>
              <a:t> </a:t>
            </a:r>
            <a:r>
              <a:rPr lang="en-US" b="1" dirty="0" err="1"/>
              <a:t>framhaldsnám</a:t>
            </a:r>
            <a:r>
              <a:rPr lang="en-US" b="1" dirty="0"/>
              <a:t> </a:t>
            </a:r>
            <a:r>
              <a:rPr lang="en-US" b="1" dirty="0" err="1"/>
              <a:t>í</a:t>
            </a:r>
            <a:r>
              <a:rPr lang="en-US" b="1" dirty="0"/>
              <a:t> </a:t>
            </a:r>
            <a:r>
              <a:rPr lang="en-US" b="1" dirty="0" err="1"/>
              <a:t>öðrum</a:t>
            </a:r>
            <a:r>
              <a:rPr lang="en-US" b="1" dirty="0"/>
              <a:t> </a:t>
            </a:r>
            <a:r>
              <a:rPr lang="en-US" b="1" dirty="0" err="1"/>
              <a:t>greinum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52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s-IS" b="1" dirty="0"/>
              <a:t>Ekki dugir að ein eða fáar sérgreinar á sjúkrahúsinu bjóði formlegt sérnám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s-IS" dirty="0"/>
              <a:t>Kennslustjórar lyflækninga hafa boðið öðrum að nýta sér reynslu sýna og þá fjárfestingu sem lagt hefur verið í verkið</a:t>
            </a:r>
          </a:p>
          <a:p>
            <a:r>
              <a:rPr lang="is-IS" dirty="0"/>
              <a:t>Bækur framhaldsnámsins í lyflækningum standa öðrum sérgreinum opnar</a:t>
            </a:r>
          </a:p>
          <a:p>
            <a:r>
              <a:rPr lang="is-IS" dirty="0"/>
              <a:t>Aðrar sérgreinar geta ákveðið að nýta sér fordæmi lyflækninga að því leyti sem henta þykir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3373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Hver</a:t>
            </a:r>
            <a:r>
              <a:rPr lang="en-US" b="1" dirty="0"/>
              <a:t> </a:t>
            </a:r>
            <a:r>
              <a:rPr lang="en-US" b="1" dirty="0" err="1"/>
              <a:t>er</a:t>
            </a:r>
            <a:r>
              <a:rPr lang="en-US" b="1" dirty="0"/>
              <a:t> </a:t>
            </a:r>
            <a:r>
              <a:rPr lang="en-US" b="1" dirty="0" err="1"/>
              <a:t>stefnan</a:t>
            </a:r>
            <a:r>
              <a:rPr lang="en-US" b="1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allar</a:t>
            </a:r>
            <a:r>
              <a:rPr lang="en-US" dirty="0"/>
              <a:t> </a:t>
            </a:r>
            <a:r>
              <a:rPr lang="en-US" dirty="0" err="1"/>
              <a:t>megin</a:t>
            </a:r>
            <a:r>
              <a:rPr lang="en-US" dirty="0"/>
              <a:t> </a:t>
            </a:r>
            <a:r>
              <a:rPr lang="en-US" dirty="0" err="1"/>
              <a:t>sérgreinar</a:t>
            </a:r>
            <a:r>
              <a:rPr lang="en-US" dirty="0"/>
              <a:t> </a:t>
            </a:r>
            <a:r>
              <a:rPr lang="en-US" dirty="0" err="1"/>
              <a:t>lækninga</a:t>
            </a:r>
            <a:r>
              <a:rPr lang="en-US" dirty="0"/>
              <a:t> </a:t>
            </a:r>
            <a:r>
              <a:rPr lang="en-US" dirty="0" err="1"/>
              <a:t>bjóði</a:t>
            </a:r>
            <a:r>
              <a:rPr lang="en-US" dirty="0"/>
              <a:t> </a:t>
            </a:r>
            <a:r>
              <a:rPr lang="en-US" dirty="0" err="1"/>
              <a:t>upp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formlegt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vottað</a:t>
            </a:r>
            <a:r>
              <a:rPr lang="en-US" dirty="0"/>
              <a:t> </a:t>
            </a:r>
            <a:r>
              <a:rPr lang="en-US" dirty="0" err="1"/>
              <a:t>fyrri</a:t>
            </a:r>
            <a:r>
              <a:rPr lang="en-US" dirty="0"/>
              <a:t> </a:t>
            </a:r>
            <a:r>
              <a:rPr lang="en-US" dirty="0" err="1"/>
              <a:t>hluta</a:t>
            </a:r>
            <a:r>
              <a:rPr lang="en-US" dirty="0"/>
              <a:t> </a:t>
            </a:r>
            <a:r>
              <a:rPr lang="en-US" dirty="0" err="1"/>
              <a:t>sérnáms</a:t>
            </a:r>
            <a:r>
              <a:rPr lang="en-US" dirty="0"/>
              <a:t>.</a:t>
            </a:r>
          </a:p>
          <a:p>
            <a:r>
              <a:rPr lang="en-US" dirty="0" err="1"/>
              <a:t>Sérnámið</a:t>
            </a:r>
            <a:r>
              <a:rPr lang="en-US" dirty="0"/>
              <a:t> </a:t>
            </a:r>
            <a:r>
              <a:rPr lang="en-US" dirty="0" err="1"/>
              <a:t>sé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því</a:t>
            </a:r>
            <a:r>
              <a:rPr lang="en-US" dirty="0"/>
              <a:t> </a:t>
            </a:r>
            <a:r>
              <a:rPr lang="en-US" dirty="0" err="1"/>
              <a:t>stigi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flestir</a:t>
            </a:r>
            <a:r>
              <a:rPr lang="en-US" dirty="0"/>
              <a:t> </a:t>
            </a:r>
            <a:r>
              <a:rPr lang="en-US" dirty="0" err="1"/>
              <a:t>ungir</a:t>
            </a:r>
            <a:r>
              <a:rPr lang="en-US" dirty="0"/>
              <a:t> </a:t>
            </a:r>
            <a:r>
              <a:rPr lang="en-US" dirty="0" err="1"/>
              <a:t>læknar</a:t>
            </a:r>
            <a:r>
              <a:rPr lang="en-US" dirty="0"/>
              <a:t> </a:t>
            </a:r>
            <a:r>
              <a:rPr lang="en-US" dirty="0" err="1"/>
              <a:t>kjósi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vinna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Íslandi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4 </a:t>
            </a:r>
            <a:r>
              <a:rPr lang="en-US" dirty="0" err="1"/>
              <a:t>ár</a:t>
            </a:r>
            <a:r>
              <a:rPr lang="en-US" dirty="0"/>
              <a:t> </a:t>
            </a:r>
            <a:r>
              <a:rPr lang="en-US" dirty="0" err="1"/>
              <a:t>eftir</a:t>
            </a:r>
            <a:r>
              <a:rPr lang="en-US" dirty="0"/>
              <a:t> </a:t>
            </a:r>
            <a:r>
              <a:rPr lang="en-US" dirty="0" err="1"/>
              <a:t>útskrift</a:t>
            </a:r>
            <a:endParaRPr lang="en-US" dirty="0"/>
          </a:p>
          <a:p>
            <a:pPr lvl="1"/>
            <a:r>
              <a:rPr lang="en-US" dirty="0" err="1"/>
              <a:t>Eitt</a:t>
            </a:r>
            <a:r>
              <a:rPr lang="en-US" dirty="0"/>
              <a:t> </a:t>
            </a:r>
            <a:r>
              <a:rPr lang="en-US" dirty="0" err="1"/>
              <a:t>ár</a:t>
            </a:r>
            <a:r>
              <a:rPr lang="en-US" dirty="0"/>
              <a:t> </a:t>
            </a:r>
            <a:r>
              <a:rPr lang="en-US" dirty="0" err="1"/>
              <a:t>kandídatsár</a:t>
            </a:r>
            <a:endParaRPr lang="en-US" dirty="0"/>
          </a:p>
          <a:p>
            <a:pPr lvl="1"/>
            <a:r>
              <a:rPr lang="en-US" dirty="0"/>
              <a:t>3 </a:t>
            </a:r>
            <a:r>
              <a:rPr lang="en-US" dirty="0" err="1"/>
              <a:t>ár</a:t>
            </a:r>
            <a:r>
              <a:rPr lang="en-US" dirty="0"/>
              <a:t> </a:t>
            </a:r>
            <a:r>
              <a:rPr lang="en-US" dirty="0" err="1"/>
              <a:t>formlegt</a:t>
            </a:r>
            <a:r>
              <a:rPr lang="en-US" dirty="0"/>
              <a:t> </a:t>
            </a:r>
            <a:r>
              <a:rPr lang="en-US" dirty="0" err="1"/>
              <a:t>sérnám</a:t>
            </a:r>
            <a:endParaRPr lang="en-US" dirty="0"/>
          </a:p>
          <a:p>
            <a:r>
              <a:rPr lang="en-US" dirty="0" err="1"/>
              <a:t>Tími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læknar</a:t>
            </a:r>
            <a:r>
              <a:rPr lang="en-US" dirty="0"/>
              <a:t> </a:t>
            </a:r>
            <a:r>
              <a:rPr lang="en-US" dirty="0" err="1"/>
              <a:t>eru</a:t>
            </a:r>
            <a:r>
              <a:rPr lang="en-US" dirty="0"/>
              <a:t> </a:t>
            </a:r>
            <a:r>
              <a:rPr lang="en-US" dirty="0" err="1"/>
              <a:t>við</a:t>
            </a:r>
            <a:r>
              <a:rPr lang="en-US" dirty="0"/>
              <a:t> </a:t>
            </a:r>
            <a:r>
              <a:rPr lang="en-US" dirty="0" err="1"/>
              <a:t>nám</a:t>
            </a:r>
            <a:r>
              <a:rPr lang="en-US" dirty="0"/>
              <a:t> </a:t>
            </a:r>
            <a:r>
              <a:rPr lang="en-US" dirty="0" err="1"/>
              <a:t>erlendis</a:t>
            </a:r>
            <a:r>
              <a:rPr lang="en-US" dirty="0"/>
              <a:t> </a:t>
            </a:r>
            <a:r>
              <a:rPr lang="en-US" dirty="0" err="1"/>
              <a:t>styttist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020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Sameiginlegt</a:t>
            </a:r>
            <a:r>
              <a:rPr lang="en-US" b="1" dirty="0"/>
              <a:t> </a:t>
            </a:r>
            <a:r>
              <a:rPr lang="en-US" b="1" dirty="0" err="1"/>
              <a:t>kjarnanám</a:t>
            </a:r>
            <a:r>
              <a:rPr lang="en-US" b="1" dirty="0"/>
              <a:t> </a:t>
            </a:r>
            <a:r>
              <a:rPr lang="en-US" b="1" dirty="0" err="1"/>
              <a:t>í</a:t>
            </a:r>
            <a:r>
              <a:rPr lang="en-US" b="1" dirty="0"/>
              <a:t> </a:t>
            </a:r>
            <a:r>
              <a:rPr lang="en-US" b="1" dirty="0" err="1"/>
              <a:t>bráðagreinum</a:t>
            </a:r>
            <a:r>
              <a:rPr lang="en-US" b="1" dirty="0"/>
              <a:t> </a:t>
            </a:r>
            <a:r>
              <a:rPr lang="en-US" b="1" dirty="0" err="1"/>
              <a:t>lækninga</a:t>
            </a:r>
            <a:r>
              <a:rPr lang="en-US" b="1" dirty="0"/>
              <a:t> (SKBL)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Sameiginlegt</a:t>
            </a:r>
            <a:r>
              <a:rPr lang="en-US" dirty="0"/>
              <a:t> </a:t>
            </a:r>
            <a:r>
              <a:rPr lang="en-US" dirty="0" err="1"/>
              <a:t>verkefni</a:t>
            </a:r>
            <a:r>
              <a:rPr lang="en-US" dirty="0"/>
              <a:t> </a:t>
            </a:r>
            <a:r>
              <a:rPr lang="en-US" dirty="0" err="1"/>
              <a:t>bráðalækninga</a:t>
            </a:r>
            <a:r>
              <a:rPr lang="en-US" dirty="0"/>
              <a:t>, </a:t>
            </a:r>
            <a:r>
              <a:rPr lang="en-US" dirty="0" err="1"/>
              <a:t>lyflækninga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svæfinga</a:t>
            </a:r>
            <a:r>
              <a:rPr lang="en-US" dirty="0"/>
              <a:t>-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gjörgæslulækninga</a:t>
            </a:r>
            <a:endParaRPr lang="en-US" dirty="0"/>
          </a:p>
          <a:p>
            <a:r>
              <a:rPr lang="en-US" dirty="0" err="1"/>
              <a:t>Þriggja</a:t>
            </a:r>
            <a:r>
              <a:rPr lang="en-US" dirty="0"/>
              <a:t> </a:t>
            </a:r>
            <a:r>
              <a:rPr lang="en-US" dirty="0" err="1"/>
              <a:t>ára</a:t>
            </a:r>
            <a:r>
              <a:rPr lang="en-US" dirty="0"/>
              <a:t> </a:t>
            </a:r>
            <a:r>
              <a:rPr lang="en-US" dirty="0" err="1"/>
              <a:t>nám</a:t>
            </a:r>
            <a:r>
              <a:rPr lang="en-US" dirty="0"/>
              <a:t>, </a:t>
            </a:r>
            <a:r>
              <a:rPr lang="en-US" dirty="0" err="1"/>
              <a:t>þar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fyrstu</a:t>
            </a:r>
            <a:r>
              <a:rPr lang="en-US" dirty="0"/>
              <a:t> </a:t>
            </a:r>
            <a:r>
              <a:rPr lang="en-US" dirty="0" err="1"/>
              <a:t>tvö</a:t>
            </a:r>
            <a:r>
              <a:rPr lang="en-US" dirty="0"/>
              <a:t> </a:t>
            </a:r>
            <a:r>
              <a:rPr lang="en-US" dirty="0" err="1"/>
              <a:t>árin</a:t>
            </a:r>
            <a:r>
              <a:rPr lang="en-US" dirty="0"/>
              <a:t> </a:t>
            </a:r>
            <a:r>
              <a:rPr lang="en-US" dirty="0" err="1"/>
              <a:t>skiptast</a:t>
            </a:r>
            <a:r>
              <a:rPr lang="en-US" dirty="0"/>
              <a:t> </a:t>
            </a:r>
            <a:r>
              <a:rPr lang="en-US" dirty="0" err="1"/>
              <a:t>milli</a:t>
            </a:r>
            <a:r>
              <a:rPr lang="en-US" dirty="0"/>
              <a:t> </a:t>
            </a:r>
            <a:r>
              <a:rPr lang="en-US" dirty="0" err="1"/>
              <a:t>þessara</a:t>
            </a:r>
            <a:r>
              <a:rPr lang="en-US" dirty="0"/>
              <a:t> </a:t>
            </a:r>
            <a:r>
              <a:rPr lang="en-US" dirty="0" err="1"/>
              <a:t>þriggja</a:t>
            </a:r>
            <a:r>
              <a:rPr lang="en-US" dirty="0"/>
              <a:t> </a:t>
            </a:r>
            <a:r>
              <a:rPr lang="en-US" dirty="0" err="1"/>
              <a:t>eininga</a:t>
            </a:r>
            <a:r>
              <a:rPr lang="en-US" dirty="0"/>
              <a:t> en </a:t>
            </a:r>
            <a:r>
              <a:rPr lang="en-US" dirty="0" err="1"/>
              <a:t>þriðja</a:t>
            </a:r>
            <a:r>
              <a:rPr lang="en-US" dirty="0"/>
              <a:t> </a:t>
            </a:r>
            <a:r>
              <a:rPr lang="en-US" dirty="0" err="1"/>
              <a:t>árið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alfarið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einni</a:t>
            </a:r>
            <a:r>
              <a:rPr lang="en-US" dirty="0"/>
              <a:t> </a:t>
            </a:r>
            <a:r>
              <a:rPr lang="en-US" dirty="0" err="1"/>
              <a:t>af</a:t>
            </a:r>
            <a:r>
              <a:rPr lang="en-US" dirty="0"/>
              <a:t> </a:t>
            </a:r>
            <a:r>
              <a:rPr lang="en-US" dirty="0" err="1"/>
              <a:t>einingunum</a:t>
            </a:r>
            <a:endParaRPr lang="en-US" dirty="0"/>
          </a:p>
          <a:p>
            <a:r>
              <a:rPr lang="en-US" dirty="0" err="1"/>
              <a:t>Námið</a:t>
            </a:r>
            <a:r>
              <a:rPr lang="en-US" dirty="0"/>
              <a:t> </a:t>
            </a:r>
            <a:r>
              <a:rPr lang="en-US" dirty="0" err="1"/>
              <a:t>fer</a:t>
            </a:r>
            <a:r>
              <a:rPr lang="en-US" dirty="0"/>
              <a:t> </a:t>
            </a:r>
            <a:r>
              <a:rPr lang="en-US" dirty="0" err="1"/>
              <a:t>af</a:t>
            </a:r>
            <a:r>
              <a:rPr lang="en-US" dirty="0"/>
              <a:t> </a:t>
            </a:r>
            <a:r>
              <a:rPr lang="en-US" dirty="0" err="1"/>
              <a:t>stað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haust</a:t>
            </a:r>
            <a:endParaRPr lang="en-US" dirty="0"/>
          </a:p>
          <a:p>
            <a:r>
              <a:rPr lang="en-US" dirty="0" err="1"/>
              <a:t>Búið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ráða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12 </a:t>
            </a:r>
            <a:r>
              <a:rPr lang="en-US" dirty="0" err="1"/>
              <a:t>stöður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9938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b="1" dirty="0"/>
              <a:t>Handleiðarar</a:t>
            </a:r>
            <a:endParaRPr lang="en-US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15751" r="-15751"/>
          <a:stretch>
            <a:fillRect/>
          </a:stretch>
        </p:blipFill>
        <p:spPr>
          <a:xfrm>
            <a:off x="-275817" y="1270000"/>
            <a:ext cx="9563023" cy="5259294"/>
          </a:xfrm>
        </p:spPr>
      </p:pic>
    </p:spTree>
    <p:extLst>
      <p:ext uri="{BB962C8B-B14F-4D97-AF65-F5344CB8AC3E}">
        <p14:creationId xmlns:p14="http://schemas.microsoft.com/office/powerpoint/2010/main" val="9996609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Klínískt</a:t>
            </a:r>
            <a:r>
              <a:rPr lang="en-US" b="1" dirty="0"/>
              <a:t> </a:t>
            </a:r>
            <a:r>
              <a:rPr lang="en-US" b="1" dirty="0" err="1"/>
              <a:t>lyfjafræðinám</a:t>
            </a:r>
            <a:r>
              <a:rPr lang="en-US" b="1" dirty="0"/>
              <a:t> </a:t>
            </a:r>
            <a:r>
              <a:rPr lang="en-US" b="1" dirty="0" err="1"/>
              <a:t>hófst</a:t>
            </a:r>
            <a:r>
              <a:rPr lang="en-US" b="1" dirty="0"/>
              <a:t> á </a:t>
            </a:r>
            <a:r>
              <a:rPr lang="en-US" b="1" dirty="0" err="1"/>
              <a:t>Landspítala</a:t>
            </a:r>
            <a:r>
              <a:rPr lang="en-US" b="1" dirty="0"/>
              <a:t> 1. </a:t>
            </a:r>
            <a:r>
              <a:rPr lang="en-US" b="1" dirty="0" err="1"/>
              <a:t>september</a:t>
            </a:r>
            <a:r>
              <a:rPr lang="en-US" b="1" dirty="0"/>
              <a:t> 2016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515835"/>
            <a:ext cx="4038600" cy="269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716016" y="1916832"/>
            <a:ext cx="4038600" cy="4525963"/>
          </a:xfrm>
        </p:spPr>
        <p:txBody>
          <a:bodyPr>
            <a:normAutofit/>
          </a:bodyPr>
          <a:lstStyle/>
          <a:p>
            <a:r>
              <a:rPr lang="en-US" sz="2000" b="1" dirty="0" err="1"/>
              <a:t>Elín</a:t>
            </a:r>
            <a:r>
              <a:rPr lang="en-US" sz="2000" b="1" dirty="0"/>
              <a:t> I. Jacobsen</a:t>
            </a:r>
            <a:r>
              <a:rPr lang="en-US" sz="2000" dirty="0"/>
              <a:t>, </a:t>
            </a:r>
            <a:r>
              <a:rPr lang="en-US" sz="2000" dirty="0" err="1"/>
              <a:t>klínískur</a:t>
            </a:r>
            <a:r>
              <a:rPr lang="en-US" sz="2000" dirty="0"/>
              <a:t> </a:t>
            </a:r>
            <a:r>
              <a:rPr lang="en-US" sz="2000" dirty="0" err="1"/>
              <a:t>lyfjafræðingur</a:t>
            </a:r>
            <a:r>
              <a:rPr lang="en-US" sz="2000" dirty="0"/>
              <a:t>, </a:t>
            </a:r>
            <a:r>
              <a:rPr lang="en-US" sz="2000" dirty="0" err="1"/>
              <a:t>leiðbeinandi</a:t>
            </a:r>
            <a:r>
              <a:rPr lang="en-US" sz="2000" dirty="0"/>
              <a:t>,</a:t>
            </a:r>
          </a:p>
          <a:p>
            <a:r>
              <a:rPr lang="en-US" sz="2000" b="1" dirty="0" err="1"/>
              <a:t>María</a:t>
            </a:r>
            <a:r>
              <a:rPr lang="en-US" sz="2000" b="1" dirty="0"/>
              <a:t> </a:t>
            </a:r>
            <a:r>
              <a:rPr lang="en-US" sz="2000" b="1" dirty="0" err="1"/>
              <a:t>Jóhannsdóttir</a:t>
            </a:r>
            <a:r>
              <a:rPr lang="en-US" sz="2000" b="1" dirty="0"/>
              <a:t> </a:t>
            </a:r>
            <a:r>
              <a:rPr lang="en-US" sz="2000" dirty="0" err="1"/>
              <a:t>lyfjafræðingur</a:t>
            </a:r>
            <a:r>
              <a:rPr lang="en-US" sz="2000" dirty="0"/>
              <a:t> í </a:t>
            </a:r>
            <a:r>
              <a:rPr lang="en-US" sz="2000" dirty="0" err="1"/>
              <a:t>starfsnámi</a:t>
            </a:r>
            <a:r>
              <a:rPr lang="en-US" sz="2000" dirty="0"/>
              <a:t>,</a:t>
            </a:r>
          </a:p>
          <a:p>
            <a:r>
              <a:rPr lang="en-US" sz="2000" b="1" dirty="0"/>
              <a:t>Helga </a:t>
            </a:r>
            <a:r>
              <a:rPr lang="en-US" sz="2000" b="1" dirty="0" err="1"/>
              <a:t>Kristinsdóttir</a:t>
            </a:r>
            <a:r>
              <a:rPr lang="en-US" sz="2000" dirty="0"/>
              <a:t>, </a:t>
            </a:r>
            <a:r>
              <a:rPr lang="en-US" sz="2000" dirty="0" err="1"/>
              <a:t>lyfjafræðingur</a:t>
            </a:r>
            <a:r>
              <a:rPr lang="en-US" sz="2000" dirty="0"/>
              <a:t> í </a:t>
            </a:r>
            <a:r>
              <a:rPr lang="en-US" sz="2000" dirty="0" err="1"/>
              <a:t>starfsnámi</a:t>
            </a:r>
            <a:endParaRPr lang="en-US" sz="2000" dirty="0"/>
          </a:p>
          <a:p>
            <a:r>
              <a:rPr lang="en-US" sz="2000" b="1" dirty="0" err="1">
                <a:solidFill>
                  <a:srgbClr val="FF0000"/>
                </a:solidFill>
              </a:rPr>
              <a:t>Freyja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Jónsdóttir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dirty="0" err="1"/>
              <a:t>klínískur</a:t>
            </a:r>
            <a:r>
              <a:rPr lang="en-US" sz="2000" dirty="0"/>
              <a:t> </a:t>
            </a:r>
            <a:r>
              <a:rPr lang="en-US" sz="2000" dirty="0" err="1"/>
              <a:t>lyfjafræðingur</a:t>
            </a:r>
            <a:r>
              <a:rPr lang="en-US" sz="2000" dirty="0"/>
              <a:t>, </a:t>
            </a:r>
            <a:r>
              <a:rPr lang="en-US" sz="2000" dirty="0" err="1"/>
              <a:t>kennslustjóri</a:t>
            </a:r>
            <a:r>
              <a:rPr lang="en-US" sz="2000" dirty="0"/>
              <a:t> í </a:t>
            </a:r>
            <a:r>
              <a:rPr lang="en-US" sz="2000" dirty="0" err="1"/>
              <a:t>starfsnámi</a:t>
            </a:r>
            <a:r>
              <a:rPr lang="en-US" sz="2000" dirty="0"/>
              <a:t> </a:t>
            </a:r>
            <a:r>
              <a:rPr lang="en-US" sz="2000" dirty="0" err="1"/>
              <a:t>fyrir</a:t>
            </a:r>
            <a:r>
              <a:rPr lang="en-US" sz="2000" dirty="0"/>
              <a:t> </a:t>
            </a:r>
            <a:r>
              <a:rPr lang="en-US" sz="2000" dirty="0" err="1"/>
              <a:t>klíníska</a:t>
            </a:r>
            <a:r>
              <a:rPr lang="en-US" sz="2000" dirty="0"/>
              <a:t> </a:t>
            </a:r>
            <a:r>
              <a:rPr lang="en-US" sz="2000" dirty="0" err="1"/>
              <a:t>lyfjafræði</a:t>
            </a:r>
            <a:endParaRPr lang="en-US" sz="2000" dirty="0"/>
          </a:p>
          <a:p>
            <a:r>
              <a:rPr lang="en-US" sz="2000" b="1" dirty="0" err="1"/>
              <a:t>Pétur</a:t>
            </a:r>
            <a:r>
              <a:rPr lang="en-US" sz="2000" b="1" dirty="0"/>
              <a:t> S. </a:t>
            </a:r>
            <a:r>
              <a:rPr lang="en-US" sz="2000" b="1" dirty="0" err="1"/>
              <a:t>Gunnarsson</a:t>
            </a:r>
            <a:r>
              <a:rPr lang="en-US" sz="2000" dirty="0"/>
              <a:t>, </a:t>
            </a:r>
            <a:r>
              <a:rPr lang="en-US" sz="2000" dirty="0" err="1"/>
              <a:t>klínískur</a:t>
            </a:r>
            <a:r>
              <a:rPr lang="en-US" sz="2000" dirty="0"/>
              <a:t> </a:t>
            </a:r>
            <a:r>
              <a:rPr lang="en-US" sz="2000" dirty="0" err="1"/>
              <a:t>lyfjafræðingur</a:t>
            </a:r>
            <a:r>
              <a:rPr lang="en-US" sz="2000" dirty="0"/>
              <a:t>, </a:t>
            </a:r>
            <a:r>
              <a:rPr lang="en-US" sz="2000" dirty="0" err="1"/>
              <a:t>leiðbeinandi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39765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7-03-22 at 10.31.1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14" r="-11214"/>
          <a:stretch>
            <a:fillRect/>
          </a:stretch>
        </p:blipFill>
        <p:spPr>
          <a:xfrm rot="16200000">
            <a:off x="533521" y="-1421402"/>
            <a:ext cx="8229600" cy="9296639"/>
          </a:xfrm>
        </p:spPr>
      </p:pic>
    </p:spTree>
    <p:extLst>
      <p:ext uri="{BB962C8B-B14F-4D97-AF65-F5344CB8AC3E}">
        <p14:creationId xmlns:p14="http://schemas.microsoft.com/office/powerpoint/2010/main" val="257396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Klínískt</a:t>
            </a:r>
            <a:r>
              <a:rPr lang="en-US" b="1" dirty="0"/>
              <a:t> </a:t>
            </a:r>
            <a:r>
              <a:rPr lang="en-US" b="1" dirty="0" err="1"/>
              <a:t>lyfjafræðinám</a:t>
            </a:r>
            <a:r>
              <a:rPr lang="en-US" b="1" dirty="0"/>
              <a:t> </a:t>
            </a:r>
            <a:r>
              <a:rPr lang="en-US" b="1" dirty="0" err="1"/>
              <a:t>hófst</a:t>
            </a:r>
            <a:r>
              <a:rPr lang="en-US" b="1" dirty="0"/>
              <a:t> á </a:t>
            </a:r>
            <a:r>
              <a:rPr lang="en-US" b="1" dirty="0" err="1"/>
              <a:t>Landspítala</a:t>
            </a:r>
            <a:r>
              <a:rPr lang="en-US" b="1" dirty="0"/>
              <a:t> 1. </a:t>
            </a:r>
            <a:r>
              <a:rPr lang="en-US" b="1" dirty="0" err="1"/>
              <a:t>september</a:t>
            </a:r>
            <a:r>
              <a:rPr lang="en-US" b="1" dirty="0"/>
              <a:t> 2016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err="1"/>
              <a:t>Samstarfsverkefni</a:t>
            </a:r>
            <a:r>
              <a:rPr lang="en-US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Háskóla</a:t>
            </a:r>
            <a:r>
              <a:rPr lang="en-US" dirty="0"/>
              <a:t> </a:t>
            </a:r>
            <a:r>
              <a:rPr lang="en-US" dirty="0" err="1"/>
              <a:t>Íslands</a:t>
            </a:r>
            <a:r>
              <a:rPr lang="en-US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Landspítala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University College London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Royal Pharmaceutical Society</a:t>
            </a:r>
          </a:p>
          <a:p>
            <a:endParaRPr lang="en-US" dirty="0"/>
          </a:p>
          <a:p>
            <a:pPr>
              <a:buNone/>
            </a:pPr>
            <a:r>
              <a:rPr lang="en-US" b="1" dirty="0" err="1"/>
              <a:t>Háskóli</a:t>
            </a:r>
            <a:r>
              <a:rPr lang="en-US" b="1" dirty="0"/>
              <a:t> </a:t>
            </a:r>
            <a:r>
              <a:rPr lang="en-US" b="1" dirty="0" err="1"/>
              <a:t>Íslands</a:t>
            </a:r>
            <a:r>
              <a:rPr lang="en-US" b="1" dirty="0"/>
              <a:t> </a:t>
            </a:r>
            <a:r>
              <a:rPr lang="en-US" b="1" dirty="0" err="1"/>
              <a:t>og</a:t>
            </a:r>
            <a:r>
              <a:rPr lang="en-US" b="1" dirty="0"/>
              <a:t> </a:t>
            </a:r>
            <a:r>
              <a:rPr lang="en-US" b="1" dirty="0" err="1"/>
              <a:t>Landspítali</a:t>
            </a:r>
            <a:r>
              <a:rPr lang="en-US" b="1" dirty="0"/>
              <a:t> </a:t>
            </a:r>
            <a:r>
              <a:rPr lang="en-US" b="1" dirty="0" err="1"/>
              <a:t>fær</a:t>
            </a:r>
            <a:r>
              <a:rPr lang="en-US" b="1" dirty="0"/>
              <a:t> </a:t>
            </a:r>
            <a:r>
              <a:rPr lang="en-US" b="1" dirty="0" err="1"/>
              <a:t>að</a:t>
            </a:r>
            <a:r>
              <a:rPr lang="en-US" b="1" dirty="0"/>
              <a:t> </a:t>
            </a:r>
            <a:r>
              <a:rPr lang="en-US" b="1" dirty="0" err="1"/>
              <a:t>nýta</a:t>
            </a:r>
            <a:r>
              <a:rPr lang="en-US" b="1" dirty="0"/>
              <a:t> </a:t>
            </a:r>
            <a:r>
              <a:rPr lang="en-US" b="1" dirty="0" err="1"/>
              <a:t>sér</a:t>
            </a:r>
            <a:r>
              <a:rPr lang="en-US" b="1" dirty="0"/>
              <a:t> </a:t>
            </a:r>
          </a:p>
          <a:p>
            <a:r>
              <a:rPr lang="en-US" dirty="0" err="1"/>
              <a:t>Marklýsingar</a:t>
            </a:r>
            <a:r>
              <a:rPr lang="en-US" dirty="0"/>
              <a:t> </a:t>
            </a:r>
            <a:r>
              <a:rPr lang="en-US" dirty="0" err="1"/>
              <a:t>breska</a:t>
            </a:r>
            <a:r>
              <a:rPr lang="en-US" dirty="0"/>
              <a:t> </a:t>
            </a:r>
            <a:r>
              <a:rPr lang="en-US" dirty="0" err="1"/>
              <a:t>námsins</a:t>
            </a:r>
            <a:r>
              <a:rPr lang="en-US" dirty="0"/>
              <a:t> </a:t>
            </a:r>
          </a:p>
          <a:p>
            <a:r>
              <a:rPr lang="en-US" dirty="0" err="1"/>
              <a:t>Skilgreindar</a:t>
            </a:r>
            <a:r>
              <a:rPr lang="en-US" dirty="0"/>
              <a:t> </a:t>
            </a:r>
            <a:r>
              <a:rPr lang="en-US" dirty="0" err="1"/>
              <a:t>námskröfur</a:t>
            </a:r>
            <a:endParaRPr lang="en-US" dirty="0"/>
          </a:p>
          <a:p>
            <a:r>
              <a:rPr lang="en-US" dirty="0" err="1"/>
              <a:t>Handleiðslu</a:t>
            </a:r>
            <a:r>
              <a:rPr lang="en-US" dirty="0"/>
              <a:t> </a:t>
            </a:r>
            <a:r>
              <a:rPr lang="en-US" dirty="0" err="1"/>
              <a:t>við</a:t>
            </a:r>
            <a:r>
              <a:rPr lang="en-US" dirty="0"/>
              <a:t> </a:t>
            </a:r>
            <a:r>
              <a:rPr lang="en-US" dirty="0" err="1"/>
              <a:t>uppbyggingu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skipulag</a:t>
            </a:r>
            <a:r>
              <a:rPr lang="en-US" dirty="0"/>
              <a:t> </a:t>
            </a:r>
            <a:r>
              <a:rPr lang="en-US" dirty="0" err="1"/>
              <a:t>námsins</a:t>
            </a:r>
            <a:endParaRPr lang="en-US" dirty="0"/>
          </a:p>
          <a:p>
            <a:r>
              <a:rPr lang="en-US" dirty="0" err="1"/>
              <a:t>Tímabundinn</a:t>
            </a:r>
            <a:r>
              <a:rPr lang="en-US" dirty="0"/>
              <a:t> </a:t>
            </a:r>
            <a:r>
              <a:rPr lang="en-US" dirty="0" err="1"/>
              <a:t>námsdvöl</a:t>
            </a:r>
            <a:r>
              <a:rPr lang="en-US" dirty="0"/>
              <a:t> </a:t>
            </a:r>
            <a:r>
              <a:rPr lang="en-US" dirty="0" err="1"/>
              <a:t>við</a:t>
            </a:r>
            <a:r>
              <a:rPr lang="en-US" dirty="0"/>
              <a:t> </a:t>
            </a:r>
            <a:r>
              <a:rPr lang="en-US" dirty="0" err="1"/>
              <a:t>háskólasjúkrahús</a:t>
            </a:r>
            <a:r>
              <a:rPr lang="en-US" dirty="0"/>
              <a:t> í </a:t>
            </a:r>
            <a:r>
              <a:rPr lang="en-US" dirty="0" err="1"/>
              <a:t>Bretlandi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226070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/>
              <a:t>Sjúkrahúsið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Akureyri</a:t>
            </a:r>
            <a:endParaRPr lang="en-US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6952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Spítalinn</a:t>
            </a:r>
            <a:r>
              <a:rPr lang="en-US" b="1" dirty="0"/>
              <a:t> </a:t>
            </a:r>
            <a:r>
              <a:rPr lang="en-US" b="1" dirty="0" err="1"/>
              <a:t>á</a:t>
            </a:r>
            <a:r>
              <a:rPr lang="en-US" b="1" dirty="0"/>
              <a:t> </a:t>
            </a:r>
            <a:r>
              <a:rPr lang="en-US" b="1" dirty="0" err="1"/>
              <a:t>nóttunni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Endurskipuleggja</a:t>
            </a:r>
            <a:r>
              <a:rPr lang="en-US" dirty="0"/>
              <a:t> </a:t>
            </a:r>
            <a:r>
              <a:rPr lang="en-US" dirty="0" err="1"/>
              <a:t>þarf</a:t>
            </a:r>
            <a:r>
              <a:rPr lang="en-US" dirty="0"/>
              <a:t> </a:t>
            </a:r>
            <a:r>
              <a:rPr lang="en-US" dirty="0" err="1"/>
              <a:t>vinnu</a:t>
            </a:r>
            <a:r>
              <a:rPr lang="en-US" dirty="0"/>
              <a:t> </a:t>
            </a:r>
            <a:r>
              <a:rPr lang="en-US" dirty="0" err="1"/>
              <a:t>lækna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nóttunni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um </a:t>
            </a:r>
            <a:r>
              <a:rPr lang="en-US" dirty="0" err="1"/>
              <a:t>helgar</a:t>
            </a:r>
            <a:endParaRPr lang="en-US" dirty="0"/>
          </a:p>
          <a:p>
            <a:r>
              <a:rPr lang="en-US" dirty="0" err="1"/>
              <a:t>Allt</a:t>
            </a:r>
            <a:r>
              <a:rPr lang="en-US" dirty="0"/>
              <a:t> of </a:t>
            </a:r>
            <a:r>
              <a:rPr lang="en-US" dirty="0" err="1"/>
              <a:t>margar</a:t>
            </a:r>
            <a:r>
              <a:rPr lang="en-US" dirty="0"/>
              <a:t> </a:t>
            </a:r>
            <a:r>
              <a:rPr lang="en-US" dirty="0" err="1"/>
              <a:t>vakalínur</a:t>
            </a:r>
            <a:endParaRPr lang="en-US" dirty="0"/>
          </a:p>
          <a:p>
            <a:r>
              <a:rPr lang="en-US" dirty="0"/>
              <a:t>Of </a:t>
            </a:r>
            <a:r>
              <a:rPr lang="en-US" dirty="0" err="1"/>
              <a:t>dýrt</a:t>
            </a:r>
            <a:endParaRPr lang="en-US" dirty="0"/>
          </a:p>
          <a:p>
            <a:r>
              <a:rPr lang="en-US" dirty="0" err="1"/>
              <a:t>Óhollt</a:t>
            </a:r>
            <a:endParaRPr lang="en-US" dirty="0"/>
          </a:p>
          <a:p>
            <a:r>
              <a:rPr lang="en-US" dirty="0" err="1"/>
              <a:t>Öryggi</a:t>
            </a:r>
            <a:r>
              <a:rPr lang="en-US" dirty="0"/>
              <a:t> </a:t>
            </a:r>
            <a:r>
              <a:rPr lang="en-US" dirty="0" err="1"/>
              <a:t>ófullnægjandi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377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creen Shot 2017-03-23 at 15.34.17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99" r="-10099"/>
          <a:stretch>
            <a:fillRect/>
          </a:stretch>
        </p:blipFill>
        <p:spPr>
          <a:xfrm>
            <a:off x="-917673" y="134989"/>
            <a:ext cx="11062622" cy="6084016"/>
          </a:xfrm>
        </p:spPr>
      </p:pic>
    </p:spTree>
    <p:extLst>
      <p:ext uri="{BB962C8B-B14F-4D97-AF65-F5344CB8AC3E}">
        <p14:creationId xmlns:p14="http://schemas.microsoft.com/office/powerpoint/2010/main" val="1147432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0" r="-10610"/>
          <a:stretch>
            <a:fillRect/>
          </a:stretch>
        </p:blipFill>
        <p:spPr>
          <a:xfrm>
            <a:off x="-1009442" y="0"/>
            <a:ext cx="11071302" cy="667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46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0" r="-10610"/>
          <a:stretch>
            <a:fillRect/>
          </a:stretch>
        </p:blipFill>
        <p:spPr>
          <a:xfrm>
            <a:off x="-993160" y="0"/>
            <a:ext cx="11185270" cy="640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722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92" r="-18292"/>
          <a:stretch>
            <a:fillRect/>
          </a:stretch>
        </p:blipFill>
        <p:spPr>
          <a:xfrm>
            <a:off x="-1611851" y="0"/>
            <a:ext cx="12406369" cy="664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033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29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Mun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skipulögð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uppbygging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framhaldsnáms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lækna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á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Íslandi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hafa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áhrif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á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heilbrigðisþjónustuna</a:t>
            </a:r>
            <a:r>
              <a:rPr lang="en-US" b="1" dirty="0">
                <a:solidFill>
                  <a:srgbClr val="FF0000"/>
                </a:solidFill>
              </a:rPr>
              <a:t>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353065"/>
            <a:ext cx="8229600" cy="4525963"/>
          </a:xfrm>
        </p:spPr>
        <p:txBody>
          <a:bodyPr/>
          <a:lstStyle/>
          <a:p>
            <a:r>
              <a:rPr lang="en-US" dirty="0"/>
              <a:t>OK, </a:t>
            </a:r>
            <a:r>
              <a:rPr lang="en-US" dirty="0" err="1"/>
              <a:t>má</a:t>
            </a:r>
            <a:r>
              <a:rPr lang="en-US" dirty="0"/>
              <a:t> </a:t>
            </a:r>
            <a:r>
              <a:rPr lang="en-US" dirty="0" err="1"/>
              <a:t>vera</a:t>
            </a:r>
            <a:r>
              <a:rPr lang="en-US" dirty="0"/>
              <a:t> </a:t>
            </a:r>
            <a:r>
              <a:rPr lang="en-US" dirty="0" err="1"/>
              <a:t>með</a:t>
            </a:r>
            <a:r>
              <a:rPr lang="en-US" dirty="0"/>
              <a:t> </a:t>
            </a:r>
            <a:r>
              <a:rPr lang="en-US" dirty="0" err="1"/>
              <a:t>lyflækningar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LSH</a:t>
            </a:r>
          </a:p>
          <a:p>
            <a:r>
              <a:rPr lang="en-US" dirty="0" err="1"/>
              <a:t>Og</a:t>
            </a:r>
            <a:r>
              <a:rPr lang="en-US" dirty="0"/>
              <a:t>, </a:t>
            </a:r>
            <a:r>
              <a:rPr lang="en-US" dirty="0" err="1"/>
              <a:t>kannski</a:t>
            </a:r>
            <a:r>
              <a:rPr lang="en-US" dirty="0"/>
              <a:t> </a:t>
            </a:r>
            <a:r>
              <a:rPr lang="en-US" dirty="0" err="1"/>
              <a:t>aðrar</a:t>
            </a:r>
            <a:r>
              <a:rPr lang="en-US" dirty="0"/>
              <a:t> </a:t>
            </a:r>
            <a:r>
              <a:rPr lang="en-US" dirty="0" err="1"/>
              <a:t>sérgreinar</a:t>
            </a:r>
            <a:r>
              <a:rPr lang="en-US" dirty="0"/>
              <a:t> </a:t>
            </a:r>
            <a:r>
              <a:rPr lang="en-US" dirty="0" err="1"/>
              <a:t>lækninga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LSH, en </a:t>
            </a:r>
            <a:r>
              <a:rPr lang="en-US" dirty="0" err="1"/>
              <a:t>þær</a:t>
            </a:r>
            <a:r>
              <a:rPr lang="en-US" dirty="0"/>
              <a:t> </a:t>
            </a:r>
            <a:r>
              <a:rPr lang="en-US" dirty="0" err="1"/>
              <a:t>þurfa</a:t>
            </a:r>
            <a:r>
              <a:rPr lang="en-US" dirty="0"/>
              <a:t> </a:t>
            </a:r>
            <a:r>
              <a:rPr lang="en-US" dirty="0" err="1"/>
              <a:t>þá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spýta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lófana</a:t>
            </a:r>
            <a:endParaRPr lang="en-US" dirty="0"/>
          </a:p>
          <a:p>
            <a:r>
              <a:rPr lang="en-US" dirty="0" err="1"/>
              <a:t>Það</a:t>
            </a:r>
            <a:r>
              <a:rPr lang="en-US" dirty="0"/>
              <a:t> </a:t>
            </a:r>
            <a:r>
              <a:rPr lang="en-US"/>
              <a:t>má </a:t>
            </a:r>
            <a:r>
              <a:rPr lang="en-US" dirty="0" err="1"/>
              <a:t>vera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þetta</a:t>
            </a:r>
            <a:r>
              <a:rPr lang="en-US" dirty="0"/>
              <a:t> </a:t>
            </a:r>
            <a:r>
              <a:rPr lang="en-US" dirty="0" err="1"/>
              <a:t>bjargist</a:t>
            </a:r>
            <a:r>
              <a:rPr lang="en-US" dirty="0"/>
              <a:t> </a:t>
            </a:r>
            <a:r>
              <a:rPr lang="en-US" dirty="0" err="1"/>
              <a:t>með</a:t>
            </a:r>
            <a:r>
              <a:rPr lang="en-US" dirty="0"/>
              <a:t> </a:t>
            </a:r>
            <a:r>
              <a:rPr lang="en-US" dirty="0" err="1"/>
              <a:t>Akureyri</a:t>
            </a:r>
            <a:endParaRPr lang="en-US" dirty="0"/>
          </a:p>
          <a:p>
            <a:r>
              <a:rPr lang="en-US" dirty="0"/>
              <a:t>Ha, </a:t>
            </a:r>
            <a:r>
              <a:rPr lang="en-US" dirty="0" err="1"/>
              <a:t>heilgæslan</a:t>
            </a:r>
            <a:r>
              <a:rPr lang="en-US" dirty="0"/>
              <a:t>? </a:t>
            </a:r>
            <a:r>
              <a:rPr lang="en-US" dirty="0" err="1"/>
              <a:t>humm</a:t>
            </a:r>
            <a:r>
              <a:rPr lang="en-US" dirty="0"/>
              <a:t> </a:t>
            </a:r>
            <a:r>
              <a:rPr lang="en-US" dirty="0" err="1"/>
              <a:t>ekki</a:t>
            </a:r>
            <a:r>
              <a:rPr lang="en-US" dirty="0"/>
              <a:t> </a:t>
            </a:r>
            <a:r>
              <a:rPr lang="en-US" dirty="0" err="1"/>
              <a:t>tilbúin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svara</a:t>
            </a:r>
            <a:endParaRPr lang="en-US" dirty="0"/>
          </a:p>
          <a:p>
            <a:r>
              <a:rPr lang="en-US" dirty="0"/>
              <a:t>En, </a:t>
            </a:r>
            <a:r>
              <a:rPr lang="en-US" dirty="0" err="1"/>
              <a:t>gleymdi</a:t>
            </a:r>
            <a:r>
              <a:rPr lang="en-US" dirty="0"/>
              <a:t> </a:t>
            </a:r>
            <a:r>
              <a:rPr lang="en-US" dirty="0" err="1"/>
              <a:t>maðurinn</a:t>
            </a:r>
            <a:r>
              <a:rPr lang="en-US" dirty="0"/>
              <a:t> </a:t>
            </a:r>
            <a:r>
              <a:rPr lang="en-US" dirty="0" err="1"/>
              <a:t>alveg</a:t>
            </a:r>
            <a:r>
              <a:rPr lang="en-US" dirty="0"/>
              <a:t> „</a:t>
            </a:r>
            <a:r>
              <a:rPr lang="en-US" dirty="0" err="1"/>
              <a:t>litlu</a:t>
            </a:r>
            <a:r>
              <a:rPr lang="en-US" dirty="0"/>
              <a:t>“ </a:t>
            </a:r>
            <a:r>
              <a:rPr lang="en-US" dirty="0" err="1"/>
              <a:t>sjúkrahúsunum</a:t>
            </a:r>
            <a:r>
              <a:rPr lang="en-US" dirty="0"/>
              <a:t> </a:t>
            </a:r>
            <a:r>
              <a:rPr lang="en-US" dirty="0" err="1"/>
              <a:t>út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landi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25792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Læknablaðið</a:t>
            </a:r>
            <a:r>
              <a:rPr lang="en-US" b="1" dirty="0"/>
              <a:t> 1980</a:t>
            </a:r>
          </a:p>
        </p:txBody>
      </p:sp>
      <p:pic>
        <p:nvPicPr>
          <p:cNvPr id="4" name="Content Placeholder 3" descr="Screen Shot 2017-03-21 at 15.42.5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22" b="-53822"/>
          <a:stretch>
            <a:fillRect/>
          </a:stretch>
        </p:blipFill>
        <p:spPr>
          <a:xfrm>
            <a:off x="0" y="1417638"/>
            <a:ext cx="9144000" cy="5028848"/>
          </a:xfrm>
        </p:spPr>
      </p:pic>
    </p:spTree>
    <p:extLst>
      <p:ext uri="{BB962C8B-B14F-4D97-AF65-F5344CB8AC3E}">
        <p14:creationId xmlns:p14="http://schemas.microsoft.com/office/powerpoint/2010/main" val="2203264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7-03-22 at 10.23.57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97" r="-6097"/>
          <a:stretch>
            <a:fillRect/>
          </a:stretch>
        </p:blipFill>
        <p:spPr>
          <a:xfrm>
            <a:off x="-586127" y="602364"/>
            <a:ext cx="10035176" cy="5518960"/>
          </a:xfrm>
        </p:spPr>
      </p:pic>
    </p:spTree>
    <p:extLst>
      <p:ext uri="{BB962C8B-B14F-4D97-AF65-F5344CB8AC3E}">
        <p14:creationId xmlns:p14="http://schemas.microsoft.com/office/powerpoint/2010/main" val="3660142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7-03-22 at 10.24.07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37" r="-19637"/>
          <a:stretch>
            <a:fillRect/>
          </a:stretch>
        </p:blipFill>
        <p:spPr>
          <a:xfrm>
            <a:off x="-1492595" y="0"/>
            <a:ext cx="12156863" cy="6685773"/>
          </a:xfrm>
        </p:spPr>
      </p:pic>
    </p:spTree>
    <p:extLst>
      <p:ext uri="{BB962C8B-B14F-4D97-AF65-F5344CB8AC3E}">
        <p14:creationId xmlns:p14="http://schemas.microsoft.com/office/powerpoint/2010/main" val="4266688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/>
              <a:t>Er</a:t>
            </a:r>
            <a:r>
              <a:rPr lang="en-US" sz="5400" b="1" dirty="0"/>
              <a:t> </a:t>
            </a:r>
            <a:r>
              <a:rPr lang="en-US" sz="5400" b="1" dirty="0" err="1"/>
              <a:t>læknaskortur</a:t>
            </a:r>
            <a:r>
              <a:rPr lang="en-US" sz="5400" b="1" dirty="0"/>
              <a:t> </a:t>
            </a:r>
            <a:r>
              <a:rPr lang="en-US" sz="5400" b="1" dirty="0" err="1"/>
              <a:t>á</a:t>
            </a:r>
            <a:r>
              <a:rPr lang="en-US" sz="5400" b="1" dirty="0"/>
              <a:t> </a:t>
            </a:r>
            <a:r>
              <a:rPr lang="en-US" sz="5400" b="1" dirty="0" err="1"/>
              <a:t>Íslandi</a:t>
            </a:r>
            <a:r>
              <a:rPr lang="en-US" sz="5400" b="1" dirty="0"/>
              <a:t>?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662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2014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016" y="2202565"/>
            <a:ext cx="6413519" cy="3853639"/>
          </a:xfrm>
        </p:spPr>
        <p:txBody>
          <a:bodyPr/>
          <a:lstStyle/>
          <a:p>
            <a:r>
              <a:rPr lang="en-US" b="1" dirty="0" err="1"/>
              <a:t>Samtals</a:t>
            </a:r>
            <a:r>
              <a:rPr lang="en-US" b="1" dirty="0"/>
              <a:t> </a:t>
            </a:r>
            <a:r>
              <a:rPr lang="en-US" b="1" dirty="0" err="1"/>
              <a:t>stöðugildi</a:t>
            </a:r>
            <a:r>
              <a:rPr lang="en-US" dirty="0"/>
              <a:t> 				   </a:t>
            </a:r>
            <a:r>
              <a:rPr lang="pt-BR" b="1" dirty="0"/>
              <a:t>781</a:t>
            </a:r>
            <a:endParaRPr lang="en-US" dirty="0"/>
          </a:p>
          <a:p>
            <a:r>
              <a:rPr lang="en-US" b="1" dirty="0" err="1"/>
              <a:t>Samtals</a:t>
            </a:r>
            <a:r>
              <a:rPr lang="en-US" b="1" dirty="0"/>
              <a:t> </a:t>
            </a:r>
            <a:r>
              <a:rPr lang="en-US" b="1" dirty="0" err="1"/>
              <a:t>vinnuframlag</a:t>
            </a:r>
            <a:r>
              <a:rPr lang="en-US" dirty="0"/>
              <a:t> 			   </a:t>
            </a:r>
            <a:r>
              <a:rPr lang="pt-BR" b="1" dirty="0"/>
              <a:t>964</a:t>
            </a:r>
            <a:endParaRPr lang="en-US" dirty="0"/>
          </a:p>
          <a:p>
            <a:r>
              <a:rPr lang="en-US" b="1" dirty="0" err="1"/>
              <a:t>Fjöldi</a:t>
            </a:r>
            <a:r>
              <a:rPr lang="en-US" b="1" dirty="0"/>
              <a:t> </a:t>
            </a:r>
            <a:r>
              <a:rPr lang="en-US" b="1" dirty="0" err="1"/>
              <a:t>kennitalna</a:t>
            </a:r>
            <a:r>
              <a:rPr lang="en-US" dirty="0"/>
              <a:t> 				</a:t>
            </a:r>
            <a:r>
              <a:rPr lang="pt-BR" b="1" dirty="0"/>
              <a:t>1.065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870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3887</TotalTime>
  <Words>1525</Words>
  <Application>Microsoft Office PowerPoint</Application>
  <PresentationFormat>On-screen Show (4:3)</PresentationFormat>
  <Paragraphs>195</Paragraphs>
  <Slides>47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Calibri</vt:lpstr>
      <vt:lpstr>Office Theme</vt:lpstr>
      <vt:lpstr>Mun skipulögð uppbygging framhaldsnáms lækna á Íslandi hafa áhrif á heilbrigðisþjónustuna?</vt:lpstr>
      <vt:lpstr>Yfirlit</vt:lpstr>
      <vt:lpstr>Ársskýrsla Læknafélags Íslands starfsárið 1974-1975</vt:lpstr>
      <vt:lpstr>PowerPoint Presentation</vt:lpstr>
      <vt:lpstr>Læknablaðið 1980</vt:lpstr>
      <vt:lpstr>PowerPoint Presentation</vt:lpstr>
      <vt:lpstr>PowerPoint Presentation</vt:lpstr>
      <vt:lpstr>Er læknaskortur á Íslandi?</vt:lpstr>
      <vt:lpstr>2014</vt:lpstr>
      <vt:lpstr>Starfandi læknar fyrir 100 þús. íbúa árin 2009 og 2014</vt:lpstr>
      <vt:lpstr>Er skortur á skipulagi heilbrigðisþjónustu á Íslandi?</vt:lpstr>
      <vt:lpstr>PowerPoint Presentation</vt:lpstr>
      <vt:lpstr>Marklýsing fyrir sérnám í heimilislækningum. </vt:lpstr>
      <vt:lpstr>Lyflækningar</vt:lpstr>
      <vt:lpstr>Neyðarástand á Landspítala</vt:lpstr>
      <vt:lpstr>Fyrirsagnir af mbl.is</vt:lpstr>
      <vt:lpstr>Fyrirsagnir af mbl.is</vt:lpstr>
      <vt:lpstr>PowerPoint Presentation</vt:lpstr>
      <vt:lpstr>„Það á aldrei að aldrei að klúðra  góðri krísu“</vt:lpstr>
      <vt:lpstr>Yfirlýsing heilbrigðisráðherra og forstjóra LSH um aðgerðir til að bæta stöðu lyflækningasviðs LSH  </vt:lpstr>
      <vt:lpstr>Ný reglugerð</vt:lpstr>
      <vt:lpstr>Sérnám í læknisfræði </vt:lpstr>
      <vt:lpstr>Sérnám í læknisfræði </vt:lpstr>
      <vt:lpstr>Marklýsingar</vt:lpstr>
      <vt:lpstr>Marklýsingar</vt:lpstr>
      <vt:lpstr>Erlend ráðgjöf</vt:lpstr>
      <vt:lpstr>Royal College of Physicians</vt:lpstr>
      <vt:lpstr>Royal College of Physicians</vt:lpstr>
      <vt:lpstr>PowerPoint Presentation</vt:lpstr>
      <vt:lpstr>Gold Guide</vt:lpstr>
      <vt:lpstr>Gold Guide</vt:lpstr>
      <vt:lpstr>Tímaáætlun Sérnám í lyflækningum</vt:lpstr>
      <vt:lpstr>Engar athugasemda JRCPTB koma á óvart</vt:lpstr>
      <vt:lpstr>Aðstoð við framhaldsnám í öðrum greinum</vt:lpstr>
      <vt:lpstr>Ekki dugir að ein eða fáar sérgreinar á sjúkrahúsinu bjóði formlegt sérnám</vt:lpstr>
      <vt:lpstr>Hver er stefnan?</vt:lpstr>
      <vt:lpstr>Sameiginlegt kjarnanám í bráðagreinum lækninga (SKBL)</vt:lpstr>
      <vt:lpstr>Handleiðarar</vt:lpstr>
      <vt:lpstr>Klínískt lyfjafræðinám hófst á Landspítala 1. september 2016</vt:lpstr>
      <vt:lpstr>Klínískt lyfjafræðinám hófst á Landspítala 1. september 2016</vt:lpstr>
      <vt:lpstr>Sjúkrahúsið á Akureyri</vt:lpstr>
      <vt:lpstr>Spítalinn á nóttunni</vt:lpstr>
      <vt:lpstr>PowerPoint Presentation</vt:lpstr>
      <vt:lpstr>PowerPoint Presentation</vt:lpstr>
      <vt:lpstr>PowerPoint Presentation</vt:lpstr>
      <vt:lpstr>PowerPoint Presentation</vt:lpstr>
      <vt:lpstr>Mun skipulögð uppbygging framhaldsnáms lækna á Íslandi hafa áhrif á heilbrigðisþjónustuna?</vt:lpstr>
    </vt:vector>
  </TitlesOfParts>
  <Company>Ísl. krabbameinsrannsóknir sf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Mun skipulögð uppbygging framhaldsnáms lækna á Íslandi hafa áhrif á heilbrigðisþjónustuna?</dc:title>
  <dc:creator>Friðbjörn Sigurðsson</dc:creator>
  <cp:lastModifiedBy>Rósa Marinósdóttir</cp:lastModifiedBy>
  <cp:revision>52</cp:revision>
  <dcterms:created xsi:type="dcterms:W3CDTF">2017-03-21T14:52:13Z</dcterms:created>
  <dcterms:modified xsi:type="dcterms:W3CDTF">2017-10-24T10:35:13Z</dcterms:modified>
</cp:coreProperties>
</file>